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Default Extension="jpeg" ContentType="image/jpeg"/>
  <Override PartName="/docProps/app.xml" ContentType="application/vnd.openxmlformats-officedocument.extended-properties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s/slide22.xml" ContentType="application/vnd.openxmlformats-officedocument.presentationml.slide+xml"/>
  <Override PartName="/ppt/slides/slide30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Default Extension="pdf" ContentType="application/pdf"/>
  <Override PartName="/ppt/notesSlides/notesSlide6.xml" ContentType="application/vnd.openxmlformats-officedocument.presentationml.notesSlide+xml"/>
  <Default Extension="gif" ContentType="image/gif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20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29.xml" ContentType="application/vnd.openxmlformats-officedocument.presentationml.slide+xml"/>
  <Override PartName="/ppt/notesSlides/notesSlide8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335" r:id="rId3"/>
    <p:sldId id="336" r:id="rId4"/>
    <p:sldId id="258" r:id="rId5"/>
    <p:sldId id="343" r:id="rId6"/>
    <p:sldId id="366" r:id="rId7"/>
    <p:sldId id="383" r:id="rId8"/>
    <p:sldId id="346" r:id="rId9"/>
    <p:sldId id="402" r:id="rId10"/>
    <p:sldId id="403" r:id="rId11"/>
    <p:sldId id="404" r:id="rId12"/>
    <p:sldId id="399" r:id="rId13"/>
    <p:sldId id="303" r:id="rId14"/>
    <p:sldId id="401" r:id="rId15"/>
    <p:sldId id="406" r:id="rId16"/>
    <p:sldId id="407" r:id="rId17"/>
    <p:sldId id="338" r:id="rId18"/>
    <p:sldId id="400" r:id="rId19"/>
    <p:sldId id="396" r:id="rId20"/>
    <p:sldId id="386" r:id="rId21"/>
    <p:sldId id="405" r:id="rId22"/>
    <p:sldId id="375" r:id="rId23"/>
    <p:sldId id="382" r:id="rId24"/>
    <p:sldId id="362" r:id="rId25"/>
    <p:sldId id="351" r:id="rId26"/>
    <p:sldId id="352" r:id="rId27"/>
    <p:sldId id="357" r:id="rId28"/>
    <p:sldId id="279" r:id="rId29"/>
    <p:sldId id="388" r:id="rId30"/>
    <p:sldId id="296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FFCB46"/>
    <a:srgbClr val="F9FFA1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SorterView" showComments="0">
  <p:normalViewPr vertBarState="maximized">
    <p:restoredLeft sz="16068" autoAdjust="0"/>
    <p:restoredTop sz="94660"/>
  </p:normalViewPr>
  <p:slideViewPr>
    <p:cSldViewPr snapToGrid="0" snapToObjects="1" showGuides="1">
      <p:cViewPr varScale="1">
        <p:scale>
          <a:sx n="133" d="100"/>
          <a:sy n="133" d="100"/>
        </p:scale>
        <p:origin x="-104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9D1634-CE89-5A48-9C13-17A4EB54B4BA}" type="datetimeFigureOut">
              <a:rPr lang="en-US" smtClean="0"/>
              <a:pPr/>
              <a:t>3/29/12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1ECBD5-4C3B-0B47-9B6A-77E8A372AA2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B9D10-F8C7-41BB-9257-441E5668749E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D239D46-E94B-4668-8263-5BE62DD6F0B3}" type="slidenum">
              <a:rPr lang="en-US" sz="11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 sz="11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04DF45-028F-4D0A-A53D-5A51C2E2120C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14FAF4-E1A4-4F37-8EB5-EE25A5C49583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0FB0E16-A08B-4DF4-B981-AA3247A7ADF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29BE-50B0-5347-9A20-8CB1093C8534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729BE-50B0-5347-9A20-8CB1093C8534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ECBD5-4C3B-0B47-9B6A-77E8A372AA20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DC604-517E-5C4F-8C0C-5E720A54DBE2}" type="datetimeFigureOut">
              <a:rPr lang="en-US" smtClean="0"/>
              <a:pPr/>
              <a:t>3/29/12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1DE40-7445-B942-9747-4E400FC69C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DC604-517E-5C4F-8C0C-5E720A54DBE2}" type="datetimeFigureOut">
              <a:rPr lang="en-US" smtClean="0"/>
              <a:pPr/>
              <a:t>3/29/12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1DE40-7445-B942-9747-4E400FC69C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DC604-517E-5C4F-8C0C-5E720A54DBE2}" type="datetimeFigureOut">
              <a:rPr lang="en-US" smtClean="0"/>
              <a:pPr/>
              <a:t>3/29/12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1DE40-7445-B942-9747-4E400FC69C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DC604-517E-5C4F-8C0C-5E720A54DBE2}" type="datetimeFigureOut">
              <a:rPr lang="en-US" smtClean="0"/>
              <a:pPr/>
              <a:t>3/29/12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1DE40-7445-B942-9747-4E400FC69C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DC604-517E-5C4F-8C0C-5E720A54DBE2}" type="datetimeFigureOut">
              <a:rPr lang="en-US" smtClean="0"/>
              <a:pPr/>
              <a:t>3/29/12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1DE40-7445-B942-9747-4E400FC69C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DC604-517E-5C4F-8C0C-5E720A54DBE2}" type="datetimeFigureOut">
              <a:rPr lang="en-US" smtClean="0"/>
              <a:pPr/>
              <a:t>3/29/12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1DE40-7445-B942-9747-4E400FC69C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DC604-517E-5C4F-8C0C-5E720A54DBE2}" type="datetimeFigureOut">
              <a:rPr lang="en-US" smtClean="0"/>
              <a:pPr/>
              <a:t>3/29/12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1DE40-7445-B942-9747-4E400FC69C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DC604-517E-5C4F-8C0C-5E720A54DBE2}" type="datetimeFigureOut">
              <a:rPr lang="en-US" smtClean="0"/>
              <a:pPr/>
              <a:t>3/29/12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1DE40-7445-B942-9747-4E400FC69C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DC604-517E-5C4F-8C0C-5E720A54DBE2}" type="datetimeFigureOut">
              <a:rPr lang="en-US" smtClean="0"/>
              <a:pPr/>
              <a:t>3/29/12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1DE40-7445-B942-9747-4E400FC69C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DC604-517E-5C4F-8C0C-5E720A54DBE2}" type="datetimeFigureOut">
              <a:rPr lang="en-US" smtClean="0"/>
              <a:pPr/>
              <a:t>3/29/12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1DE40-7445-B942-9747-4E400FC69C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DC604-517E-5C4F-8C0C-5E720A54DBE2}" type="datetimeFigureOut">
              <a:rPr lang="en-US" smtClean="0"/>
              <a:pPr/>
              <a:t>3/29/12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1DE40-7445-B942-9747-4E400FC69C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1DC604-517E-5C4F-8C0C-5E720A54DBE2}" type="datetimeFigureOut">
              <a:rPr lang="en-US" smtClean="0"/>
              <a:pPr/>
              <a:t>3/29/12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51DE40-7445-B942-9747-4E400FC69CA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hyperlink" Target="http://www.openhazards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df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df"/><Relationship Id="rId3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df"/><Relationship Id="rId3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jpe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df"/><Relationship Id="rId4" Type="http://schemas.openxmlformats.org/officeDocument/2006/relationships/image" Target="../media/image29.png"/><Relationship Id="rId5" Type="http://schemas.openxmlformats.org/officeDocument/2006/relationships/image" Target="../media/image30.pdf"/><Relationship Id="rId6" Type="http://schemas.openxmlformats.org/officeDocument/2006/relationships/image" Target="../media/image31.png"/><Relationship Id="rId7" Type="http://schemas.openxmlformats.org/officeDocument/2006/relationships/image" Target="../media/image32.pdf"/><Relationship Id="rId8" Type="http://schemas.openxmlformats.org/officeDocument/2006/relationships/image" Target="../media/image33.png"/><Relationship Id="rId9" Type="http://schemas.openxmlformats.org/officeDocument/2006/relationships/image" Target="../media/image34.pdf"/><Relationship Id="rId1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df"/><Relationship Id="rId4" Type="http://schemas.openxmlformats.org/officeDocument/2006/relationships/image" Target="../media/image38.png"/><Relationship Id="rId5" Type="http://schemas.openxmlformats.org/officeDocument/2006/relationships/image" Target="../media/image39.pdf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video" Target="file://localhost/Users/rundle/Dropbox/Conferences%20and%20Lectures/Chapman%20U%203-21-2012/Talk/Tohoku%20Earthquake.mov" TargetMode="Externa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4" Type="http://schemas.openxmlformats.org/officeDocument/2006/relationships/image" Target="../media/image46.gif"/><Relationship Id="rId5" Type="http://schemas.openxmlformats.org/officeDocument/2006/relationships/image" Target="../media/image47.gif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df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df"/><Relationship Id="rId7" Type="http://schemas.openxmlformats.org/officeDocument/2006/relationships/image" Target="../media/image54.png"/><Relationship Id="rId8" Type="http://schemas.openxmlformats.org/officeDocument/2006/relationships/image" Target="../media/image55.pdf"/><Relationship Id="rId9" Type="http://schemas.openxmlformats.org/officeDocument/2006/relationships/image" Target="../media/image56.png"/><Relationship Id="rId10" Type="http://schemas.openxmlformats.org/officeDocument/2006/relationships/image" Target="../media/image57.pdf"/><Relationship Id="rId11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df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df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df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df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df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df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979" y="971243"/>
            <a:ext cx="7329317" cy="41269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7292"/>
            <a:ext cx="7772400" cy="86888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Earthquake Forecasting and Risk</a:t>
            </a: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/>
              <a:cs typeface="Helvetica Neue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2424" y="5213372"/>
            <a:ext cx="6879696" cy="1556304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Light"/>
                <a:cs typeface="Helvetica Light"/>
              </a:rPr>
              <a:t>John B Rundle</a:t>
            </a:r>
          </a:p>
          <a:p>
            <a:r>
              <a:rPr lang="en-US" sz="1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Light"/>
                <a:cs typeface="Helvetica Light"/>
              </a:rPr>
              <a:t>Distinguished Professor, University of California, Davis (</a:t>
            </a:r>
            <a:r>
              <a:rPr lang="en-US" sz="1400" b="1" dirty="0" err="1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Light"/>
                <a:cs typeface="Helvetica Light"/>
              </a:rPr>
              <a:t>www.ucdavis.edu</a:t>
            </a:r>
            <a:r>
              <a:rPr lang="en-US" sz="1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Light"/>
                <a:cs typeface="Helvetica Light"/>
              </a:rPr>
              <a:t>)</a:t>
            </a:r>
          </a:p>
          <a:p>
            <a:r>
              <a:rPr lang="en-US" sz="1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Light"/>
                <a:cs typeface="Helvetica Light"/>
              </a:rPr>
              <a:t>External Professor, Santa Fe Institute (</a:t>
            </a:r>
            <a:r>
              <a:rPr lang="en-US" sz="1400" b="1" dirty="0" err="1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Light"/>
                <a:cs typeface="Helvetica Light"/>
              </a:rPr>
              <a:t>www.santafe.edu</a:t>
            </a:r>
            <a:r>
              <a:rPr lang="en-US" sz="1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Light"/>
                <a:cs typeface="Helvetica Light"/>
              </a:rPr>
              <a:t>)</a:t>
            </a:r>
          </a:p>
          <a:p>
            <a:r>
              <a:rPr lang="en-US" sz="1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Light"/>
                <a:cs typeface="Helvetica Light"/>
              </a:rPr>
              <a:t>Chairman, Open Hazards Group (</a:t>
            </a:r>
            <a:r>
              <a:rPr lang="en-US" sz="1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Light"/>
                <a:cs typeface="Helvetica Light"/>
                <a:hlinkClick r:id="rId3"/>
              </a:rPr>
              <a:t>www.openhazards.com</a:t>
            </a:r>
            <a:r>
              <a:rPr lang="en-US" sz="1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Light"/>
                <a:cs typeface="Helvetica Light"/>
              </a:rPr>
              <a:t>) </a:t>
            </a:r>
            <a:endParaRPr lang="en-US" sz="14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Light"/>
              <a:cs typeface="Helvetica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1979" y="5213372"/>
            <a:ext cx="19156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800000"/>
                </a:solidFill>
              </a:rPr>
              <a:t>Image Courtesy NHK</a:t>
            </a:r>
            <a:endParaRPr lang="en-US" sz="1000" dirty="0">
              <a:solidFill>
                <a:srgbClr val="800000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unich Re Disasters 2011_11_11_app1_en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6350" y="12700"/>
            <a:ext cx="9131300" cy="6832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unich Re Disasters 2011_11_11_app1_en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6350" y="12700"/>
            <a:ext cx="9131300" cy="6832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unich Re Disasters 2011_11_11_app1_en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6350" y="12700"/>
            <a:ext cx="9131300" cy="6832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511175"/>
            <a:ext cx="7772400" cy="1470025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Risk Management</a:t>
            </a:r>
            <a:endParaRPr lang="en-US" sz="3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/>
              <a:cs typeface="Helvetica Neue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8712" y="2462887"/>
            <a:ext cx="75758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Currently, risk management is done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by</a:t>
            </a:r>
            <a:r>
              <a:rPr lang="en-US" sz="24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 big corporations </a:t>
            </a:r>
            <a:r>
              <a:rPr lang="en-US" sz="24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for</a:t>
            </a:r>
            <a:r>
              <a:rPr lang="en-US" sz="24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 big corporations</a:t>
            </a:r>
          </a:p>
          <a:p>
            <a:pPr algn="ctr"/>
            <a:endParaRPr lang="en-US" sz="2400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/>
              <a:cs typeface="Helvetica Neue Light"/>
            </a:endParaRPr>
          </a:p>
          <a:p>
            <a:pPr algn="ctr"/>
            <a:r>
              <a:rPr lang="en-US" sz="24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Modern social networking technology together with web-based information and tools has enabled a new era of </a:t>
            </a:r>
            <a:r>
              <a:rPr lang="en-US" sz="24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Personal Risk Management</a:t>
            </a:r>
          </a:p>
          <a:p>
            <a:pPr algn="ctr"/>
            <a:endParaRPr lang="en-US" sz="2400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/>
              <a:cs typeface="Helvetica Neue Light"/>
            </a:endParaRPr>
          </a:p>
          <a:p>
            <a:pPr algn="ctr"/>
            <a:endParaRPr lang="en-US" sz="24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/>
              <a:cs typeface="Helvetica Neue Light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55" y="955525"/>
            <a:ext cx="8015409" cy="5715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75583" y="192900"/>
            <a:ext cx="598077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Earthquake Cycle</a:t>
            </a:r>
            <a:endParaRPr lang="en-US" sz="3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/>
              <a:cs typeface="Helvetica Neue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94280" y="3150700"/>
            <a:ext cx="2315132" cy="1703951"/>
            <a:chOff x="4421283" y="3150700"/>
            <a:chExt cx="2315132" cy="1703951"/>
          </a:xfrm>
        </p:grpSpPr>
        <p:sp>
          <p:nvSpPr>
            <p:cNvPr id="4" name="Rounded Rectangular Callout 3"/>
            <p:cNvSpPr/>
            <p:nvPr/>
          </p:nvSpPr>
          <p:spPr>
            <a:xfrm>
              <a:off x="4421283" y="3150700"/>
              <a:ext cx="2315132" cy="1703951"/>
            </a:xfrm>
            <a:prstGeom prst="wedgeRoundRectCallout">
              <a:avLst>
                <a:gd name="adj1" fmla="val 60046"/>
                <a:gd name="adj2" fmla="val -136913"/>
                <a:gd name="adj3" fmla="val 16667"/>
              </a:avLst>
            </a:prstGeom>
            <a:solidFill>
              <a:srgbClr val="F9FFA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475537" y="3332549"/>
              <a:ext cx="216441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Deficit in fault slip  accumulates from large scale plate tectonic motions</a:t>
              </a:r>
              <a:endParaRPr lang="en-US" sz="2000" dirty="0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2" y="228600"/>
            <a:ext cx="8270816" cy="6400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66470" y="611085"/>
            <a:ext cx="5605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1906 San Francisco Earthquake M~8</a:t>
            </a:r>
            <a:endParaRPr lang="en-US" sz="2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/>
              <a:cs typeface="Helvetica Neue Light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C81342E-FFEF-48A5-844D-39D8E7CA729D}" type="slidenum">
              <a:rPr lang="en-US" sz="140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 sz="140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1748" name="Picture 3" descr="1906slippag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133600"/>
            <a:ext cx="4937125" cy="321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9" name="Text Box 4"/>
          <p:cNvSpPr txBox="1">
            <a:spLocks noChangeArrowheads="1"/>
          </p:cNvSpPr>
          <p:nvPr/>
        </p:nvSpPr>
        <p:spPr bwMode="auto">
          <a:xfrm>
            <a:off x="304800" y="152400"/>
            <a:ext cx="4419600" cy="186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5" rIns="91430" bIns="45715">
            <a:spAutoFit/>
          </a:bodyPr>
          <a:lstStyle/>
          <a:p>
            <a:pPr algn="ctr" eaLnBrk="0" hangingPunct="0"/>
            <a:r>
              <a:rPr 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cs typeface="Helvetica Neue"/>
              </a:rPr>
              <a:t>The Great 1906 San Francisco Earthquake Extended for ~ 350 km Along the San Andreas Fault in Northern California.</a:t>
            </a:r>
          </a:p>
          <a:p>
            <a:pPr algn="ctr" eaLnBrk="0" hangingPunct="0"/>
            <a:r>
              <a:rPr 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cs typeface="Helvetica Neue"/>
              </a:rPr>
              <a:t>Horizontal offsets of as much as 8 meters was observed.</a:t>
            </a:r>
          </a:p>
        </p:txBody>
      </p:sp>
      <p:sp>
        <p:nvSpPr>
          <p:cNvPr id="31750" name="Text Box 8"/>
          <p:cNvSpPr txBox="1">
            <a:spLocks noChangeArrowheads="1"/>
          </p:cNvSpPr>
          <p:nvPr/>
        </p:nvSpPr>
        <p:spPr bwMode="auto">
          <a:xfrm>
            <a:off x="669925" y="5564188"/>
            <a:ext cx="35163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0" tIns="45715" rIns="91430" bIns="45715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  <a:latin typeface="Arial Narrow" pitchFamily="34" charset="0"/>
              </a:rPr>
              <a:t>Wayne Thatcher, US Geological Survey</a:t>
            </a: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31752" name="Picture 10" descr="oldlady_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2638" y="398463"/>
            <a:ext cx="3052762" cy="2497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"/>
          <p:cNvGrpSpPr>
            <a:grpSpLocks noChangeAspect="1"/>
          </p:cNvGrpSpPr>
          <p:nvPr/>
        </p:nvGrpSpPr>
        <p:grpSpPr bwMode="auto">
          <a:xfrm>
            <a:off x="6194425" y="3033713"/>
            <a:ext cx="2339975" cy="3062287"/>
            <a:chOff x="3408" y="1200"/>
            <a:chExt cx="1843" cy="2412"/>
          </a:xfrm>
        </p:grpSpPr>
        <p:pic>
          <p:nvPicPr>
            <p:cNvPr id="31754" name="Picture 6" descr="Fences_1906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408" y="1200"/>
              <a:ext cx="1843" cy="24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755" name="Line 7"/>
            <p:cNvSpPr>
              <a:spLocks noChangeAspect="1" noChangeShapeType="1"/>
            </p:cNvSpPr>
            <p:nvPr/>
          </p:nvSpPr>
          <p:spPr bwMode="auto">
            <a:xfrm>
              <a:off x="3936" y="2832"/>
              <a:ext cx="1296" cy="192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recast Summary WG 2007_Page_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10940" y="167640"/>
            <a:ext cx="5052060" cy="65379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7729" y="167640"/>
            <a:ext cx="3352800" cy="5601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The Current Official California Forecast</a:t>
            </a:r>
          </a:p>
          <a:p>
            <a:endParaRPr lang="en-US" sz="24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/>
              <a:cs typeface="Helvetica Neue Light"/>
            </a:endParaRPr>
          </a:p>
          <a:p>
            <a:r>
              <a:rPr lang="en-US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Working Group on California Earthquake Probabilities 2007</a:t>
            </a:r>
          </a:p>
          <a:p>
            <a:endParaRPr lang="en-US" sz="1600" dirty="0" smtClean="0">
              <a:solidFill>
                <a:srgbClr val="006600"/>
              </a:solidFill>
            </a:endParaRPr>
          </a:p>
          <a:p>
            <a:r>
              <a:rPr lang="en-US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Method requires many tens of scientists over  ~4 years to produce a single  30 year forecast.  </a:t>
            </a:r>
          </a:p>
          <a:p>
            <a:endParaRPr lang="en-US" dirty="0" smtClean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/>
              <a:cs typeface="Helvetica Neue Light"/>
            </a:endParaRPr>
          </a:p>
          <a:p>
            <a:r>
              <a:rPr lang="en-US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Approx. 2000 model parameters whose values are set using “expert opinion”.</a:t>
            </a:r>
          </a:p>
          <a:p>
            <a:endParaRPr lang="en-US" dirty="0" smtClean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/>
              <a:cs typeface="Helvetica Neue Light"/>
            </a:endParaRPr>
          </a:p>
          <a:p>
            <a:r>
              <a:rPr lang="en-US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Method cannot be automated (because it uses expert opinion) so the  forecast cannot be </a:t>
            </a:r>
            <a:r>
              <a:rPr lang="en-US" dirty="0" err="1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backtested</a:t>
            </a:r>
            <a:r>
              <a:rPr lang="en-US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.</a:t>
            </a:r>
            <a:endParaRPr lang="en-US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/>
              <a:cs typeface="Helvetica Neue Light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04800" y="152400"/>
            <a:ext cx="8458200" cy="1077208"/>
          </a:xfrm>
          <a:prstGeom prst="rect">
            <a:avLst/>
          </a:prstGeom>
          <a:noFill/>
        </p:spPr>
        <p:txBody>
          <a:bodyPr lIns="91430" tIns="45715" rIns="91430" bIns="45715">
            <a:spAutoFit/>
          </a:bodyPr>
          <a:lstStyle/>
          <a:p>
            <a:pPr algn="ctr">
              <a:defRPr/>
            </a:pPr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Financial Strategies for Dealing with Risk: Example</a:t>
            </a:r>
          </a:p>
          <a:p>
            <a:pPr algn="ctr">
              <a:defRPr/>
            </a:pPr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Hypothetical $75 Million Single-Peril Earthquake Cat Bond</a:t>
            </a:r>
          </a:p>
          <a:p>
            <a:pPr algn="ctr">
              <a:defRPr/>
            </a:pPr>
            <a:r>
              <a:rPr 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If no earthquake occurs, cat bond returns principal + LIBOR + risk premium after 2 years </a:t>
            </a:r>
          </a:p>
        </p:txBody>
      </p:sp>
      <p:grpSp>
        <p:nvGrpSpPr>
          <p:cNvPr id="2" name="Group 52"/>
          <p:cNvGrpSpPr>
            <a:grpSpLocks/>
          </p:cNvGrpSpPr>
          <p:nvPr/>
        </p:nvGrpSpPr>
        <p:grpSpPr bwMode="auto">
          <a:xfrm>
            <a:off x="533400" y="-1055688"/>
            <a:ext cx="11963400" cy="7608888"/>
            <a:chOff x="533400" y="-1219200"/>
            <a:chExt cx="11963400" cy="7608332"/>
          </a:xfrm>
        </p:grpSpPr>
        <p:grpSp>
          <p:nvGrpSpPr>
            <p:cNvPr id="3" name="Group 29"/>
            <p:cNvGrpSpPr>
              <a:grpSpLocks/>
            </p:cNvGrpSpPr>
            <p:nvPr/>
          </p:nvGrpSpPr>
          <p:grpSpPr bwMode="auto">
            <a:xfrm>
              <a:off x="1509295" y="-1219200"/>
              <a:ext cx="10987505" cy="6709956"/>
              <a:chOff x="1509295" y="-1219200"/>
              <a:chExt cx="10987505" cy="6709956"/>
            </a:xfrm>
          </p:grpSpPr>
          <p:sp>
            <p:nvSpPr>
              <p:cNvPr id="4" name="Arc 3"/>
              <p:cNvSpPr/>
              <p:nvPr/>
            </p:nvSpPr>
            <p:spPr>
              <a:xfrm rot="10800000">
                <a:off x="1857375" y="-1219200"/>
                <a:ext cx="10639425" cy="6597169"/>
              </a:xfrm>
              <a:prstGeom prst="arc">
                <a:avLst>
                  <a:gd name="adj1" fmla="val 16200000"/>
                  <a:gd name="adj2" fmla="val 21583848"/>
                </a:avLst>
              </a:prstGeom>
              <a:ln w="190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" name="Straight Arrow Connector 5"/>
              <p:cNvCxnSpPr/>
              <p:nvPr/>
            </p:nvCxnSpPr>
            <p:spPr>
              <a:xfrm rot="5400000" flipH="1" flipV="1">
                <a:off x="-490391" y="3484219"/>
                <a:ext cx="4006557" cy="31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rot="10800000" flipH="1" flipV="1">
                <a:off x="1519238" y="5477974"/>
                <a:ext cx="6262687" cy="158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14"/>
              <p:cNvGrpSpPr>
                <a:grpSpLocks/>
              </p:cNvGrpSpPr>
              <p:nvPr/>
            </p:nvGrpSpPr>
            <p:grpSpPr bwMode="auto">
              <a:xfrm>
                <a:off x="1509295" y="4940230"/>
                <a:ext cx="4675184" cy="550526"/>
                <a:chOff x="1256271" y="4144455"/>
                <a:chExt cx="2934729" cy="345579"/>
              </a:xfrm>
            </p:grpSpPr>
            <p:cxnSp>
              <p:nvCxnSpPr>
                <p:cNvPr id="11" name="Straight Connector 10"/>
                <p:cNvCxnSpPr/>
                <p:nvPr/>
              </p:nvCxnSpPr>
              <p:spPr>
                <a:xfrm>
                  <a:off x="1270485" y="4154182"/>
                  <a:ext cx="1905333" cy="996"/>
                </a:xfrm>
                <a:prstGeom prst="line">
                  <a:avLst/>
                </a:prstGeom>
                <a:ln w="19050">
                  <a:solidFill>
                    <a:srgbClr val="0066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>
                  <a:off x="1256533" y="4391335"/>
                  <a:ext cx="2925763" cy="996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 rot="5400000">
                  <a:off x="2952113" y="4313114"/>
                  <a:ext cx="338790" cy="997"/>
                </a:xfrm>
                <a:prstGeom prst="line">
                  <a:avLst/>
                </a:prstGeom>
                <a:ln w="19050">
                  <a:solidFill>
                    <a:srgbClr val="0066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 rot="5400000">
                  <a:off x="4144432" y="4443149"/>
                  <a:ext cx="91673" cy="1993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" name="Group 51"/>
            <p:cNvGrpSpPr>
              <a:grpSpLocks/>
            </p:cNvGrpSpPr>
            <p:nvPr/>
          </p:nvGrpSpPr>
          <p:grpSpPr bwMode="auto">
            <a:xfrm>
              <a:off x="533400" y="1409919"/>
              <a:ext cx="7772400" cy="4979213"/>
              <a:chOff x="533400" y="1409919"/>
              <a:chExt cx="7772400" cy="4979213"/>
            </a:xfrm>
          </p:grpSpPr>
          <p:sp>
            <p:nvSpPr>
              <p:cNvPr id="27675" name="TextBox 16"/>
              <p:cNvSpPr txBox="1">
                <a:spLocks noChangeArrowheads="1"/>
              </p:cNvSpPr>
              <p:nvPr/>
            </p:nvSpPr>
            <p:spPr bwMode="auto">
              <a:xfrm>
                <a:off x="533400" y="4764916"/>
                <a:ext cx="990600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/>
                <a:r>
                  <a:rPr lang="en-US"/>
                  <a:t>1.0%</a:t>
                </a:r>
              </a:p>
            </p:txBody>
          </p:sp>
          <p:sp>
            <p:nvSpPr>
              <p:cNvPr id="27676" name="TextBox 17"/>
              <p:cNvSpPr txBox="1">
                <a:spLocks noChangeArrowheads="1"/>
              </p:cNvSpPr>
              <p:nvPr/>
            </p:nvSpPr>
            <p:spPr bwMode="auto">
              <a:xfrm flipH="1">
                <a:off x="628140" y="5156197"/>
                <a:ext cx="914400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/>
                <a:r>
                  <a:rPr lang="en-US"/>
                  <a:t>0.25%</a:t>
                </a:r>
              </a:p>
            </p:txBody>
          </p:sp>
          <p:sp>
            <p:nvSpPr>
              <p:cNvPr id="27677" name="TextBox 19"/>
              <p:cNvSpPr txBox="1">
                <a:spLocks noChangeArrowheads="1"/>
              </p:cNvSpPr>
              <p:nvPr/>
            </p:nvSpPr>
            <p:spPr bwMode="auto">
              <a:xfrm rot="-5400000">
                <a:off x="-457553" y="2858072"/>
                <a:ext cx="326563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>
                    <a:latin typeface="Arial Narrow" pitchFamily="34" charset="0"/>
                  </a:rPr>
                  <a:t>Annual Loss Exceedance Probability</a:t>
                </a:r>
              </a:p>
            </p:txBody>
          </p:sp>
          <p:sp>
            <p:nvSpPr>
              <p:cNvPr id="27678" name="TextBox 20"/>
              <p:cNvSpPr txBox="1">
                <a:spLocks noChangeArrowheads="1"/>
              </p:cNvSpPr>
              <p:nvPr/>
            </p:nvSpPr>
            <p:spPr bwMode="auto">
              <a:xfrm>
                <a:off x="2362200" y="5486400"/>
                <a:ext cx="2286000" cy="5386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/>
                <a:r>
                  <a:rPr lang="en-US" sz="1400">
                    <a:solidFill>
                      <a:srgbClr val="006600"/>
                    </a:solidFill>
                  </a:rPr>
                  <a:t>$50 Million</a:t>
                </a:r>
              </a:p>
              <a:p>
                <a:pPr algn="r"/>
                <a:r>
                  <a:rPr lang="en-US" sz="1400">
                    <a:solidFill>
                      <a:srgbClr val="006600"/>
                    </a:solidFill>
                  </a:rPr>
                  <a:t>Attachment Value</a:t>
                </a:r>
              </a:p>
            </p:txBody>
          </p:sp>
          <p:sp>
            <p:nvSpPr>
              <p:cNvPr id="27679" name="TextBox 21"/>
              <p:cNvSpPr txBox="1">
                <a:spLocks noChangeArrowheads="1"/>
              </p:cNvSpPr>
              <p:nvPr/>
            </p:nvSpPr>
            <p:spPr bwMode="auto">
              <a:xfrm>
                <a:off x="6019800" y="5486400"/>
                <a:ext cx="2286000" cy="5386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</a:rPr>
                  <a:t>$75 Million</a:t>
                </a:r>
              </a:p>
              <a:p>
                <a:r>
                  <a:rPr lang="en-US" sz="1400">
                    <a:solidFill>
                      <a:srgbClr val="FF0000"/>
                    </a:solidFill>
                  </a:rPr>
                  <a:t>Exhaustion Value</a:t>
                </a:r>
              </a:p>
            </p:txBody>
          </p:sp>
          <p:sp>
            <p:nvSpPr>
              <p:cNvPr id="27680" name="TextBox 22"/>
              <p:cNvSpPr txBox="1">
                <a:spLocks noChangeArrowheads="1"/>
              </p:cNvSpPr>
              <p:nvPr/>
            </p:nvSpPr>
            <p:spPr bwMode="auto">
              <a:xfrm>
                <a:off x="4820203" y="6019800"/>
                <a:ext cx="1018227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/>
                  <a:t>Loss ($)</a:t>
                </a:r>
              </a:p>
            </p:txBody>
          </p:sp>
        </p:grpSp>
        <p:grpSp>
          <p:nvGrpSpPr>
            <p:cNvPr id="9" name="Group 28"/>
            <p:cNvGrpSpPr>
              <a:grpSpLocks/>
            </p:cNvGrpSpPr>
            <p:nvPr/>
          </p:nvGrpSpPr>
          <p:grpSpPr bwMode="auto">
            <a:xfrm>
              <a:off x="2170672" y="1740932"/>
              <a:ext cx="2325128" cy="1383268"/>
              <a:chOff x="2170672" y="1740932"/>
              <a:chExt cx="2325128" cy="1383268"/>
            </a:xfrm>
          </p:grpSpPr>
          <p:sp>
            <p:nvSpPr>
              <p:cNvPr id="27673" name="TextBox 24"/>
              <p:cNvSpPr txBox="1">
                <a:spLocks noChangeArrowheads="1"/>
              </p:cNvSpPr>
              <p:nvPr/>
            </p:nvSpPr>
            <p:spPr bwMode="auto">
              <a:xfrm>
                <a:off x="2286000" y="1740932"/>
                <a:ext cx="2209800" cy="7386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1400">
                    <a:solidFill>
                      <a:srgbClr val="800000"/>
                    </a:solidFill>
                    <a:latin typeface="Arial Narrow" pitchFamily="34" charset="0"/>
                  </a:rPr>
                  <a:t>LEP Curve</a:t>
                </a:r>
              </a:p>
              <a:p>
                <a:r>
                  <a:rPr lang="en-US" sz="1400">
                    <a:solidFill>
                      <a:srgbClr val="800000"/>
                    </a:solidFill>
                    <a:latin typeface="Arial Narrow" pitchFamily="34" charset="0"/>
                  </a:rPr>
                  <a:t>Calculated by Modeling Company</a:t>
                </a:r>
              </a:p>
            </p:txBody>
          </p:sp>
          <p:cxnSp>
            <p:nvCxnSpPr>
              <p:cNvPr id="28" name="Straight Arrow Connector 27"/>
              <p:cNvCxnSpPr/>
              <p:nvPr/>
            </p:nvCxnSpPr>
            <p:spPr>
              <a:xfrm rot="10800000" flipV="1">
                <a:off x="2170113" y="2666717"/>
                <a:ext cx="533400" cy="457167"/>
              </a:xfrm>
              <a:prstGeom prst="straightConnector1">
                <a:avLst/>
              </a:prstGeom>
              <a:ln w="28575">
                <a:solidFill>
                  <a:srgbClr val="800000"/>
                </a:solidFill>
                <a:headEnd type="none" w="med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49"/>
          <p:cNvGrpSpPr>
            <a:grpSpLocks/>
          </p:cNvGrpSpPr>
          <p:nvPr/>
        </p:nvGrpSpPr>
        <p:grpSpPr bwMode="auto">
          <a:xfrm>
            <a:off x="4849813" y="1295400"/>
            <a:ext cx="3074987" cy="2198688"/>
            <a:chOff x="4849996" y="1371601"/>
            <a:chExt cx="3074804" cy="2198471"/>
          </a:xfrm>
        </p:grpSpPr>
        <p:grpSp>
          <p:nvGrpSpPr>
            <p:cNvPr id="15" name="Group 45"/>
            <p:cNvGrpSpPr>
              <a:grpSpLocks/>
            </p:cNvGrpSpPr>
            <p:nvPr/>
          </p:nvGrpSpPr>
          <p:grpSpPr bwMode="auto">
            <a:xfrm>
              <a:off x="5561806" y="1676400"/>
              <a:ext cx="2109680" cy="1493734"/>
              <a:chOff x="5561806" y="1676400"/>
              <a:chExt cx="2109680" cy="1493734"/>
            </a:xfrm>
          </p:grpSpPr>
          <p:grpSp>
            <p:nvGrpSpPr>
              <p:cNvPr id="16" name="Group 41"/>
              <p:cNvGrpSpPr>
                <a:grpSpLocks/>
              </p:cNvGrpSpPr>
              <p:nvPr/>
            </p:nvGrpSpPr>
            <p:grpSpPr bwMode="auto">
              <a:xfrm>
                <a:off x="5561806" y="1676400"/>
                <a:ext cx="2109680" cy="1493734"/>
                <a:chOff x="5561806" y="1676400"/>
                <a:chExt cx="2109680" cy="1493734"/>
              </a:xfrm>
            </p:grpSpPr>
            <p:grpSp>
              <p:nvGrpSpPr>
                <p:cNvPr id="17" name="Group 33"/>
                <p:cNvGrpSpPr>
                  <a:grpSpLocks/>
                </p:cNvGrpSpPr>
                <p:nvPr/>
              </p:nvGrpSpPr>
              <p:grpSpPr bwMode="auto">
                <a:xfrm>
                  <a:off x="5561806" y="1676400"/>
                  <a:ext cx="2109680" cy="1371600"/>
                  <a:chOff x="5561806" y="1524794"/>
                  <a:chExt cx="2109680" cy="1371600"/>
                </a:xfrm>
              </p:grpSpPr>
              <p:cxnSp>
                <p:nvCxnSpPr>
                  <p:cNvPr id="32" name="Straight Arrow Connector 31"/>
                  <p:cNvCxnSpPr/>
                  <p:nvPr/>
                </p:nvCxnSpPr>
                <p:spPr>
                  <a:xfrm rot="5400000" flipH="1" flipV="1">
                    <a:off x="4876215" y="2209704"/>
                    <a:ext cx="1371465" cy="1587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Arrow Connector 32"/>
                  <p:cNvCxnSpPr/>
                  <p:nvPr/>
                </p:nvCxnSpPr>
                <p:spPr>
                  <a:xfrm rot="10800000" flipH="1" flipV="1">
                    <a:off x="5567504" y="2881944"/>
                    <a:ext cx="2103311" cy="1587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" name="Group 40"/>
                <p:cNvGrpSpPr>
                  <a:grpSpLocks/>
                </p:cNvGrpSpPr>
                <p:nvPr/>
              </p:nvGrpSpPr>
              <p:grpSpPr bwMode="auto">
                <a:xfrm>
                  <a:off x="5562600" y="2072854"/>
                  <a:ext cx="1469256" cy="1097280"/>
                  <a:chOff x="5562600" y="2060497"/>
                  <a:chExt cx="1469256" cy="1097280"/>
                </a:xfrm>
              </p:grpSpPr>
              <p:cxnSp>
                <p:nvCxnSpPr>
                  <p:cNvPr id="38" name="Straight Connector 37"/>
                  <p:cNvCxnSpPr/>
                  <p:nvPr/>
                </p:nvCxnSpPr>
                <p:spPr>
                  <a:xfrm>
                    <a:off x="5562741" y="2210060"/>
                    <a:ext cx="1096897" cy="1588"/>
                  </a:xfrm>
                  <a:prstGeom prst="line">
                    <a:avLst/>
                  </a:prstGeom>
                  <a:ln w="28575">
                    <a:solidFill>
                      <a:srgbClr val="0000FF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Connector 38"/>
                  <p:cNvCxnSpPr/>
                  <p:nvPr/>
                </p:nvCxnSpPr>
                <p:spPr>
                  <a:xfrm rot="2820000">
                    <a:off x="6481869" y="2608484"/>
                    <a:ext cx="1096855" cy="1588"/>
                  </a:xfrm>
                  <a:prstGeom prst="line">
                    <a:avLst/>
                  </a:prstGeom>
                  <a:ln w="28575">
                    <a:solidFill>
                      <a:srgbClr val="0000FF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45" name="Straight Connector 44"/>
              <p:cNvCxnSpPr/>
              <p:nvPr/>
            </p:nvCxnSpPr>
            <p:spPr>
              <a:xfrm rot="5400000">
                <a:off x="6222325" y="2629571"/>
                <a:ext cx="838118" cy="1587"/>
              </a:xfrm>
              <a:prstGeom prst="line">
                <a:avLst/>
              </a:prstGeom>
              <a:ln w="28575">
                <a:solidFill>
                  <a:srgbClr val="0066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48"/>
            <p:cNvGrpSpPr>
              <a:grpSpLocks/>
            </p:cNvGrpSpPr>
            <p:nvPr/>
          </p:nvGrpSpPr>
          <p:grpSpPr bwMode="auto">
            <a:xfrm>
              <a:off x="4849996" y="1371601"/>
              <a:ext cx="3074804" cy="2198471"/>
              <a:chOff x="4849996" y="1371601"/>
              <a:chExt cx="3074804" cy="2198471"/>
            </a:xfrm>
          </p:grpSpPr>
          <p:sp>
            <p:nvSpPr>
              <p:cNvPr id="27657" name="TextBox 34"/>
              <p:cNvSpPr txBox="1">
                <a:spLocks noChangeArrowheads="1"/>
              </p:cNvSpPr>
              <p:nvPr/>
            </p:nvSpPr>
            <p:spPr bwMode="auto">
              <a:xfrm>
                <a:off x="6085701" y="3293073"/>
                <a:ext cx="1077099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1200"/>
                  <a:t>Loss ($)</a:t>
                </a:r>
              </a:p>
            </p:txBody>
          </p:sp>
          <p:sp>
            <p:nvSpPr>
              <p:cNvPr id="27658" name="TextBox 35"/>
              <p:cNvSpPr txBox="1">
                <a:spLocks noChangeArrowheads="1"/>
              </p:cNvSpPr>
              <p:nvPr/>
            </p:nvSpPr>
            <p:spPr bwMode="auto">
              <a:xfrm rot="-5400000">
                <a:off x="4059823" y="2161774"/>
                <a:ext cx="2057400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1200"/>
                  <a:t>Fraction of Principal Remainng  (%)</a:t>
                </a:r>
              </a:p>
            </p:txBody>
          </p:sp>
          <p:sp>
            <p:nvSpPr>
              <p:cNvPr id="27659" name="TextBox 42"/>
              <p:cNvSpPr txBox="1">
                <a:spLocks noChangeArrowheads="1"/>
              </p:cNvSpPr>
              <p:nvPr/>
            </p:nvSpPr>
            <p:spPr bwMode="auto">
              <a:xfrm>
                <a:off x="5638800" y="1956486"/>
                <a:ext cx="990600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1200"/>
                  <a:t>100%</a:t>
                </a:r>
              </a:p>
            </p:txBody>
          </p:sp>
          <p:sp>
            <p:nvSpPr>
              <p:cNvPr id="27660" name="TextBox 46"/>
              <p:cNvSpPr txBox="1">
                <a:spLocks noChangeArrowheads="1"/>
              </p:cNvSpPr>
              <p:nvPr/>
            </p:nvSpPr>
            <p:spPr bwMode="auto">
              <a:xfrm>
                <a:off x="5933302" y="3048000"/>
                <a:ext cx="1077099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/>
                <a:r>
                  <a:rPr lang="en-US" sz="1200">
                    <a:solidFill>
                      <a:srgbClr val="006600"/>
                    </a:solidFill>
                  </a:rPr>
                  <a:t>$50 Million</a:t>
                </a:r>
              </a:p>
            </p:txBody>
          </p:sp>
          <p:sp>
            <p:nvSpPr>
              <p:cNvPr id="27661" name="TextBox 47"/>
              <p:cNvSpPr txBox="1">
                <a:spLocks noChangeArrowheads="1"/>
              </p:cNvSpPr>
              <p:nvPr/>
            </p:nvSpPr>
            <p:spPr bwMode="auto">
              <a:xfrm>
                <a:off x="6847701" y="3048000"/>
                <a:ext cx="1077099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/>
                <a:r>
                  <a:rPr lang="en-US" sz="1200">
                    <a:solidFill>
                      <a:srgbClr val="FF0000"/>
                    </a:solidFill>
                  </a:rPr>
                  <a:t>$75 Million</a:t>
                </a:r>
              </a:p>
            </p:txBody>
          </p:sp>
        </p:grpSp>
      </p:grpSp>
      <p:sp>
        <p:nvSpPr>
          <p:cNvPr id="27653" name="TextBox 50"/>
          <p:cNvSpPr txBox="1">
            <a:spLocks noChangeArrowheads="1"/>
          </p:cNvSpPr>
          <p:nvPr/>
        </p:nvSpPr>
        <p:spPr bwMode="auto">
          <a:xfrm>
            <a:off x="4419600" y="3581400"/>
            <a:ext cx="43434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5" rIns="91430" bIns="45715">
            <a:spAutoFit/>
          </a:bodyPr>
          <a:lstStyle/>
          <a:p>
            <a:r>
              <a:rPr lang="en-US">
                <a:solidFill>
                  <a:srgbClr val="800000"/>
                </a:solidFill>
                <a:latin typeface="Arial Narrow" pitchFamily="34" charset="0"/>
              </a:rPr>
              <a:t>Indemnity Bond</a:t>
            </a:r>
          </a:p>
          <a:p>
            <a:r>
              <a:rPr lang="en-US">
                <a:solidFill>
                  <a:srgbClr val="800000"/>
                </a:solidFill>
                <a:latin typeface="Arial Narrow" pitchFamily="34" charset="0"/>
              </a:rPr>
              <a:t>London Interbank Offered Rate (LIBOR) ~ 5% / yr</a:t>
            </a:r>
          </a:p>
          <a:p>
            <a:r>
              <a:rPr lang="en-US">
                <a:solidFill>
                  <a:srgbClr val="800000"/>
                </a:solidFill>
                <a:latin typeface="Arial Narrow" pitchFamily="34" charset="0"/>
              </a:rPr>
              <a:t>Risk Premium ~ 5% / yr</a:t>
            </a:r>
          </a:p>
          <a:p>
            <a:r>
              <a:rPr lang="en-US">
                <a:solidFill>
                  <a:srgbClr val="800000"/>
                </a:solidFill>
                <a:latin typeface="Arial Narrow" pitchFamily="34" charset="0"/>
              </a:rPr>
              <a:t>Bond Multiple = 5% / 1% = 5</a:t>
            </a:r>
          </a:p>
        </p:txBody>
      </p:sp>
      <p:sp>
        <p:nvSpPr>
          <p:cNvPr id="27654" name="TextBox 40"/>
          <p:cNvSpPr txBox="1">
            <a:spLocks noChangeArrowheads="1"/>
          </p:cNvSpPr>
          <p:nvPr/>
        </p:nvSpPr>
        <p:spPr bwMode="auto">
          <a:xfrm>
            <a:off x="6400800" y="5029200"/>
            <a:ext cx="20034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0" tIns="45715" rIns="91430" bIns="45715">
            <a:spAutoFit/>
          </a:bodyPr>
          <a:lstStyle/>
          <a:p>
            <a:r>
              <a:rPr lang="en-US" b="1">
                <a:solidFill>
                  <a:srgbClr val="006600"/>
                </a:solidFill>
                <a:latin typeface="Arial Narrow" pitchFamily="34" charset="0"/>
              </a:rPr>
              <a:t>Fat Tail (Power Law)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7" descr="sealb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-12000"/>
          </a:blip>
          <a:srcRect l="39543" t="3241"/>
          <a:stretch>
            <a:fillRect/>
          </a:stretch>
        </p:blipFill>
        <p:spPr bwMode="auto">
          <a:xfrm>
            <a:off x="5638800" y="554038"/>
            <a:ext cx="3582988" cy="531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1" descr="Pages from Morgan Stanley Cat Bond Introduction 11-07-07-1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4937" y="0"/>
            <a:ext cx="88741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109795" y="0"/>
            <a:ext cx="731263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Securitized Catastrophe Bond Structure</a:t>
            </a: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/>
              <a:cs typeface="Helvetica Neue Ligh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s-110311-japanquake-31.grid-9x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162050"/>
            <a:ext cx="6934200" cy="4533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16047" y="5699452"/>
            <a:ext cx="19156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800000"/>
                </a:solidFill>
              </a:rPr>
              <a:t>Image Courtesy NHK</a:t>
            </a:r>
            <a:endParaRPr lang="en-US" sz="1000" dirty="0">
              <a:solidFill>
                <a:srgbClr val="800000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04560" y="2218993"/>
            <a:ext cx="7564662" cy="228609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75000"/>
              <a:buFont typeface="Wingdings" charset="2"/>
              <a:buChar char="²"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Uses ANSS global digital catalog data</a:t>
            </a:r>
          </a:p>
          <a:p>
            <a:pPr marL="514350" indent="-514350"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75000"/>
              <a:buFont typeface="Wingdings" charset="2"/>
              <a:buChar char="²"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Updated in real time</a:t>
            </a:r>
          </a:p>
          <a:p>
            <a:pPr marL="514350" indent="-514350"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75000"/>
              <a:buFont typeface="Wingdings" charset="2"/>
              <a:buChar char="²"/>
            </a:pPr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Backtested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 and optimized (no expert opinion)</a:t>
            </a:r>
          </a:p>
          <a:p>
            <a:pPr marL="514350" indent="-514350"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75000"/>
              <a:buFont typeface="Wingdings" charset="2"/>
              <a:buChar char="²"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Accounts for correlations of earthquake interactions</a:t>
            </a:r>
          </a:p>
          <a:p>
            <a:pPr marL="514350" indent="-514350"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75000"/>
              <a:buFont typeface="Wingdings" charset="2"/>
              <a:buChar char="²"/>
            </a:pP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Probabilities can change rapidly in time</a:t>
            </a:r>
            <a:endParaRPr lang="en-US" sz="20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/>
              <a:cs typeface="Helvetica Neue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4560" y="411556"/>
            <a:ext cx="75646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Advanced Earthquake Forecast</a:t>
            </a:r>
            <a:r>
              <a:rPr 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/>
            </a:r>
            <a:br>
              <a:rPr 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</a:br>
            <a:r>
              <a:rPr lang="en-US" sz="24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Operational Earthquake Forecasting</a:t>
            </a:r>
            <a:r>
              <a:rPr lang="en-US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/>
            </a:r>
            <a:br>
              <a:rPr lang="en-US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</a:br>
            <a:r>
              <a:rPr lang="en-US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/>
            </a:r>
            <a:br>
              <a:rPr lang="en-US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</a:br>
            <a:r>
              <a:rPr lang="en-US" sz="14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JBR et al., Physical Review E, in press (2012)</a:t>
            </a:r>
            <a:endParaRPr lang="en-US" sz="14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A New Data Driven Earthquake Forecast</a:t>
            </a:r>
            <a:br>
              <a:rPr lang="en-US" sz="3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</a:br>
            <a:r>
              <a:rPr lang="en-US" sz="24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Operational Earthquake Forecasting</a:t>
            </a:r>
            <a:endParaRPr lang="en-US" sz="24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/>
              <a:cs typeface="Helvetica Neue Ligh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75000"/>
              <a:buFont typeface="Wingdings" charset="2"/>
              <a:buChar char="²"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Natural Time </a:t>
            </a:r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Weibull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 (NTW)</a:t>
            </a:r>
          </a:p>
          <a:p>
            <a:pPr marL="514350" indent="-514350"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75000"/>
              <a:buFont typeface="Wingdings" charset="2"/>
              <a:buChar char="²"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ANSS global digital catalog data</a:t>
            </a:r>
          </a:p>
          <a:p>
            <a:pPr marL="514350" indent="-514350"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75000"/>
              <a:buFont typeface="Wingdings" charset="2"/>
              <a:buChar char="²"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Uses a standard probability model (</a:t>
            </a:r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Weibull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)</a:t>
            </a:r>
          </a:p>
          <a:p>
            <a:pPr marL="514350" indent="-514350"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75000"/>
              <a:buFont typeface="Wingdings" charset="2"/>
              <a:buChar char="²"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Select best parameters based on </a:t>
            </a:r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backtesting</a:t>
            </a:r>
            <a:endParaRPr lang="en-US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/>
              <a:cs typeface="Helvetica Neue Light"/>
            </a:endParaRPr>
          </a:p>
          <a:p>
            <a:pPr marL="514350" indent="-514350"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75000"/>
              <a:buFont typeface="Wingdings" charset="2"/>
              <a:buChar char="²"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Accounts for correlations of earthquake interactions</a:t>
            </a:r>
          </a:p>
          <a:p>
            <a:pPr marL="514350" indent="-514350"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75000"/>
              <a:buFont typeface="Wingdings" charset="2"/>
              <a:buChar char="²"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Probabilities increase with:</a:t>
            </a:r>
          </a:p>
          <a:p>
            <a:pPr lv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			-</a:t>
            </a:r>
            <a:r>
              <a:rPr lang="en-US" sz="2595" b="1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 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Increases in small earthquake rate</a:t>
            </a:r>
          </a:p>
          <a:p>
            <a:pPr lv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			- Time since the last large earthquake</a:t>
            </a:r>
          </a:p>
          <a:p>
            <a:pPr marL="514350" indent="-514350"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75000"/>
              <a:buFont typeface="Wingdings" charset="2"/>
              <a:buChar char="²"/>
            </a:pP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Probabilities of another large earthquake decrease just after the most recent event (but not to zero!)</a:t>
            </a:r>
          </a:p>
          <a:p>
            <a:pPr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595" b="1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					</a:t>
            </a:r>
            <a:endParaRPr lang="en-US" sz="2000" b="1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/>
              <a:cs typeface="Helvetica Neue Ligh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Japan_TROC_M7.25_48mos_3-16-2012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 l="13096" t="11556" r="10145" b="46354"/>
              <a:stretch>
                <a:fillRect/>
              </a:stretch>
            </p:blipFill>
          </mc:Choice>
          <mc:Fallback>
            <p:blipFill>
              <a:blip r:embed="rId4"/>
              <a:srcRect l="13096" t="11556" r="10145" b="46354"/>
              <a:stretch>
                <a:fillRect/>
              </a:stretch>
            </p:blipFill>
          </mc:Fallback>
        </mc:AlternateContent>
        <p:spPr>
          <a:xfrm>
            <a:off x="4628841" y="3925101"/>
            <a:ext cx="4252316" cy="3017520"/>
          </a:xfrm>
          <a:prstGeom prst="rect">
            <a:avLst/>
          </a:prstGeom>
        </p:spPr>
      </p:pic>
      <p:grpSp>
        <p:nvGrpSpPr>
          <p:cNvPr id="29" name="Group 28"/>
          <p:cNvGrpSpPr>
            <a:grpSpLocks noChangeAspect="1"/>
          </p:cNvGrpSpPr>
          <p:nvPr/>
        </p:nvGrpSpPr>
        <p:grpSpPr>
          <a:xfrm>
            <a:off x="155952" y="3806338"/>
            <a:ext cx="4159847" cy="3017520"/>
            <a:chOff x="1676187" y="3971942"/>
            <a:chExt cx="3907735" cy="2834640"/>
          </a:xfrm>
        </p:grpSpPr>
        <p:pic>
          <p:nvPicPr>
            <p:cNvPr id="24" name="Picture 23" descr="Japan_Reliability_M7.25_48mos_3-16-2012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5"/>
                <a:srcRect l="10393" t="9067" r="10078" b="46354"/>
                <a:stretch>
                  <a:fillRect/>
                </a:stretch>
              </p:blipFill>
            </mc:Choice>
            <mc:Fallback>
              <p:blipFill>
                <a:blip r:embed="rId6"/>
                <a:srcRect l="10393" t="9067" r="10078" b="46354"/>
                <a:stretch>
                  <a:fillRect/>
                </a:stretch>
              </p:blipFill>
            </mc:Fallback>
          </mc:AlternateContent>
          <p:spPr>
            <a:xfrm>
              <a:off x="1676187" y="3971942"/>
              <a:ext cx="3907735" cy="2834640"/>
            </a:xfrm>
            <a:prstGeom prst="rect">
              <a:avLst/>
            </a:prstGeom>
          </p:spPr>
        </p:pic>
        <p:pic>
          <p:nvPicPr>
            <p:cNvPr id="28" name="Picture 27" descr="Japan_Histogram_M7.25_48mos_3-16-2012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7"/>
                <a:srcRect l="14177" t="11695" r="10326" b="46354"/>
                <a:stretch>
                  <a:fillRect/>
                </a:stretch>
              </p:blipFill>
            </mc:Choice>
            <mc:Fallback>
              <p:blipFill>
                <a:blip r:embed="rId8"/>
                <a:srcRect l="14177" t="11695" r="10326" b="46354"/>
                <a:stretch>
                  <a:fillRect/>
                </a:stretch>
              </p:blipFill>
            </mc:Fallback>
          </mc:AlternateContent>
          <p:spPr>
            <a:xfrm>
              <a:off x="3727350" y="5316008"/>
              <a:ext cx="1615631" cy="116177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668893" y="189201"/>
            <a:ext cx="35666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Japan EQ Forecast</a:t>
            </a:r>
          </a:p>
          <a:p>
            <a:pPr algn="ctr"/>
            <a:r>
              <a:rPr 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Advanced Technology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(Open Hazards Group</a:t>
            </a:r>
            <a:r>
              <a:rPr 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)</a:t>
            </a:r>
            <a:endParaRPr lang="en-US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/>
              <a:cs typeface="Helvetica Neue Ligh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3941" y="-161129"/>
            <a:ext cx="5987359" cy="4143541"/>
            <a:chOff x="36876" y="-161129"/>
            <a:chExt cx="5987359" cy="4143541"/>
          </a:xfrm>
        </p:grpSpPr>
        <p:pic>
          <p:nvPicPr>
            <p:cNvPr id="22" name="Picture 21" descr="Japan_Timeseries_M7.25_48mos_3-16-2012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9"/>
                <a:srcRect l="8772" t="11417" r="10686" b="45512"/>
                <a:stretch>
                  <a:fillRect/>
                </a:stretch>
              </p:blipFill>
            </mc:Choice>
            <mc:Fallback>
              <p:blipFill>
                <a:blip r:embed="rId10"/>
                <a:srcRect l="8772" t="11417" r="10686" b="45512"/>
                <a:stretch>
                  <a:fillRect/>
                </a:stretch>
              </p:blipFill>
            </mc:Fallback>
          </mc:AlternateContent>
          <p:spPr>
            <a:xfrm>
              <a:off x="36876" y="-161129"/>
              <a:ext cx="5987359" cy="414354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20923" y="113182"/>
              <a:ext cx="4535768" cy="553998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800000"/>
                  </a:solidFill>
                </a:rPr>
                <a:t>Optimized 48 month Japan forecast:</a:t>
              </a:r>
            </a:p>
            <a:p>
              <a:pPr algn="ctr"/>
              <a:r>
                <a:rPr lang="en-US" sz="1400" dirty="0" smtClean="0">
                  <a:solidFill>
                    <a:srgbClr val="800000"/>
                  </a:solidFill>
                </a:rPr>
                <a:t>Probabilities (%)  vs.  Time for Magnitud</a:t>
              </a:r>
              <a:r>
                <a:rPr lang="en-US" sz="1600" dirty="0" smtClean="0">
                  <a:solidFill>
                    <a:srgbClr val="800000"/>
                  </a:solidFill>
                </a:rPr>
                <a:t>e ≥ 7.25</a:t>
              </a:r>
              <a:endParaRPr lang="en-US" sz="1600" dirty="0">
                <a:solidFill>
                  <a:srgbClr val="800000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849758" y="5746547"/>
            <a:ext cx="1557412" cy="553998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Temporal Receiver Operating Characteristic</a:t>
            </a:r>
          </a:p>
          <a:p>
            <a:pPr algn="ctr"/>
            <a:r>
              <a:rPr lang="en-US" sz="1000" dirty="0" smtClean="0"/>
              <a:t>1980-present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6048142" y="1436980"/>
            <a:ext cx="2920146" cy="1631216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Optimal forecasts via </a:t>
            </a:r>
            <a:r>
              <a:rPr lang="en-US" sz="2000" dirty="0" err="1" smtClean="0"/>
              <a:t>backtesting</a:t>
            </a:r>
            <a:r>
              <a:rPr lang="en-US" sz="2000" dirty="0" smtClean="0"/>
              <a:t>, using </a:t>
            </a:r>
          </a:p>
          <a:p>
            <a:pPr algn="ctr"/>
            <a:r>
              <a:rPr lang="en-US" sz="2000" dirty="0" smtClean="0"/>
              <a:t>common validation and verification testing procedures.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3125207" y="4154253"/>
            <a:ext cx="1568415" cy="830997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Scatter Plot</a:t>
            </a:r>
          </a:p>
          <a:p>
            <a:pPr algn="ctr"/>
            <a:r>
              <a:rPr lang="en-US" sz="1400" dirty="0" smtClean="0"/>
              <a:t>1980-present</a:t>
            </a:r>
          </a:p>
          <a:p>
            <a:pPr lvl="0" algn="ctr"/>
            <a:r>
              <a:rPr lang="en-US" sz="1000" dirty="0" smtClean="0">
                <a:solidFill>
                  <a:prstClr val="black"/>
                </a:solidFill>
              </a:rPr>
              <a:t>Observed Frequency vs. Computed Probability</a:t>
            </a:r>
            <a:endParaRPr 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6183382" y="3371246"/>
            <a:ext cx="2651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800000"/>
                </a:solidFill>
              </a:rPr>
              <a:t>Forecast Date: 2012/03/16</a:t>
            </a:r>
            <a:endParaRPr lang="en-US" sz="1400" dirty="0">
              <a:solidFill>
                <a:srgbClr val="800000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 of Jap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77" y="1008873"/>
            <a:ext cx="9144000" cy="5491599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7707065" y="3538894"/>
            <a:ext cx="1074648" cy="803341"/>
          </a:xfrm>
          <a:prstGeom prst="borderCallout1">
            <a:avLst>
              <a:gd name="adj1" fmla="val 18750"/>
              <a:gd name="adj2" fmla="val -8333"/>
              <a:gd name="adj3" fmla="val -41656"/>
              <a:gd name="adj4" fmla="val -103625"/>
            </a:avLst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7728775" y="3571462"/>
            <a:ext cx="9594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Tokyo</a:t>
            </a:r>
          </a:p>
          <a:p>
            <a:r>
              <a:rPr lang="en-US" sz="1000" dirty="0" smtClean="0"/>
              <a:t>  81 KM:  1.0%</a:t>
            </a:r>
          </a:p>
          <a:p>
            <a:r>
              <a:rPr lang="en-US" sz="1000" dirty="0" smtClean="0"/>
              <a:t>161 KM:  8.6%</a:t>
            </a:r>
          </a:p>
          <a:p>
            <a:r>
              <a:rPr lang="en-US" sz="1000" dirty="0" smtClean="0"/>
              <a:t>242 KM: 22.6%</a:t>
            </a:r>
            <a:endParaRPr lang="en-US" sz="1000" dirty="0"/>
          </a:p>
        </p:txBody>
      </p:sp>
      <p:grpSp>
        <p:nvGrpSpPr>
          <p:cNvPr id="5" name="Group 8"/>
          <p:cNvGrpSpPr/>
          <p:nvPr/>
        </p:nvGrpSpPr>
        <p:grpSpPr>
          <a:xfrm>
            <a:off x="7989725" y="1889198"/>
            <a:ext cx="1074648" cy="803341"/>
            <a:chOff x="7696210" y="4103406"/>
            <a:chExt cx="1074648" cy="803341"/>
          </a:xfrm>
        </p:grpSpPr>
        <p:sp>
          <p:nvSpPr>
            <p:cNvPr id="10" name="Line Callout 1 9"/>
            <p:cNvSpPr/>
            <p:nvPr/>
          </p:nvSpPr>
          <p:spPr>
            <a:xfrm>
              <a:off x="7696210" y="4103406"/>
              <a:ext cx="1074648" cy="803341"/>
            </a:xfrm>
            <a:prstGeom prst="borderCallout1">
              <a:avLst>
                <a:gd name="adj1" fmla="val 18750"/>
                <a:gd name="adj2" fmla="val -8333"/>
                <a:gd name="adj3" fmla="val -61925"/>
                <a:gd name="adj4" fmla="val -63221"/>
              </a:avLst>
            </a:pr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17920" y="4103406"/>
              <a:ext cx="95949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Sendai </a:t>
              </a:r>
            </a:p>
            <a:p>
              <a:r>
                <a:rPr lang="en-US" sz="1000" dirty="0" smtClean="0"/>
                <a:t>  81 KM:  1.6%</a:t>
              </a:r>
            </a:p>
            <a:p>
              <a:r>
                <a:rPr lang="en-US" sz="1000" dirty="0" smtClean="0"/>
                <a:t>161 KM:  9.2%</a:t>
              </a:r>
            </a:p>
            <a:p>
              <a:r>
                <a:rPr lang="en-US" sz="1000" dirty="0" smtClean="0"/>
                <a:t>242 KM: 20.9%</a:t>
              </a:r>
              <a:endParaRPr lang="en-US" sz="1000" dirty="0"/>
            </a:p>
          </p:txBody>
        </p:sp>
      </p:grpSp>
      <p:grpSp>
        <p:nvGrpSpPr>
          <p:cNvPr id="8" name="Group 13"/>
          <p:cNvGrpSpPr/>
          <p:nvPr/>
        </p:nvGrpSpPr>
        <p:grpSpPr>
          <a:xfrm>
            <a:off x="5970695" y="4407790"/>
            <a:ext cx="1074648" cy="803341"/>
            <a:chOff x="7696210" y="3289206"/>
            <a:chExt cx="1074648" cy="803341"/>
          </a:xfrm>
        </p:grpSpPr>
        <p:sp>
          <p:nvSpPr>
            <p:cNvPr id="15" name="Line Callout 1 14"/>
            <p:cNvSpPr/>
            <p:nvPr/>
          </p:nvSpPr>
          <p:spPr>
            <a:xfrm>
              <a:off x="7696210" y="3289206"/>
              <a:ext cx="1074648" cy="803341"/>
            </a:xfrm>
            <a:prstGeom prst="borderCallout1">
              <a:avLst>
                <a:gd name="adj1" fmla="val 18750"/>
                <a:gd name="adj2" fmla="val -8333"/>
                <a:gd name="adj3" fmla="val -101113"/>
                <a:gd name="adj4" fmla="val -100595"/>
              </a:avLst>
            </a:pr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717920" y="3321774"/>
              <a:ext cx="95949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Nagoya</a:t>
              </a:r>
            </a:p>
            <a:p>
              <a:r>
                <a:rPr lang="en-US" sz="1000" dirty="0" smtClean="0"/>
                <a:t>  81 KM:  0.7%</a:t>
              </a:r>
            </a:p>
            <a:p>
              <a:r>
                <a:rPr lang="en-US" sz="1000" dirty="0" smtClean="0"/>
                <a:t>161 KM:  3.2%</a:t>
              </a:r>
            </a:p>
            <a:p>
              <a:r>
                <a:rPr lang="en-US" sz="1000" dirty="0" smtClean="0"/>
                <a:t>242 KM: 13.3%</a:t>
              </a:r>
              <a:endParaRPr lang="en-US" sz="1000" dirty="0"/>
            </a:p>
          </p:txBody>
        </p:sp>
      </p:grpSp>
      <p:grpSp>
        <p:nvGrpSpPr>
          <p:cNvPr id="9" name="Group 16"/>
          <p:cNvGrpSpPr/>
          <p:nvPr/>
        </p:nvGrpSpPr>
        <p:grpSpPr>
          <a:xfrm>
            <a:off x="2464091" y="2002251"/>
            <a:ext cx="1074648" cy="803341"/>
            <a:chOff x="7696210" y="3289206"/>
            <a:chExt cx="1074648" cy="803341"/>
          </a:xfrm>
        </p:grpSpPr>
        <p:sp>
          <p:nvSpPr>
            <p:cNvPr id="18" name="Line Callout 1 17"/>
            <p:cNvSpPr/>
            <p:nvPr/>
          </p:nvSpPr>
          <p:spPr>
            <a:xfrm>
              <a:off x="7696210" y="3289206"/>
              <a:ext cx="1074648" cy="803341"/>
            </a:xfrm>
            <a:prstGeom prst="borderCallout1">
              <a:avLst>
                <a:gd name="adj1" fmla="val 103882"/>
                <a:gd name="adj2" fmla="val 72475"/>
                <a:gd name="adj3" fmla="val 213740"/>
                <a:gd name="adj4" fmla="val 163041"/>
              </a:avLst>
            </a:pr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717920" y="3321774"/>
              <a:ext cx="931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Kyoto </a:t>
              </a:r>
            </a:p>
            <a:p>
              <a:r>
                <a:rPr lang="en-US" sz="1000" dirty="0" smtClean="0"/>
                <a:t>  81 KM:  1.2%</a:t>
              </a:r>
            </a:p>
            <a:p>
              <a:r>
                <a:rPr lang="en-US" sz="1000" dirty="0" smtClean="0"/>
                <a:t>161 KM:  3.5%</a:t>
              </a:r>
            </a:p>
            <a:p>
              <a:r>
                <a:rPr lang="en-US" sz="1000" dirty="0" smtClean="0"/>
                <a:t>242 KM:  6.9%</a:t>
              </a:r>
              <a:endParaRPr lang="en-US" sz="1000" dirty="0"/>
            </a:p>
          </p:txBody>
        </p:sp>
      </p:grpSp>
      <p:grpSp>
        <p:nvGrpSpPr>
          <p:cNvPr id="12" name="Group 19"/>
          <p:cNvGrpSpPr/>
          <p:nvPr/>
        </p:nvGrpSpPr>
        <p:grpSpPr>
          <a:xfrm>
            <a:off x="4404642" y="1052297"/>
            <a:ext cx="1074648" cy="803341"/>
            <a:chOff x="7696210" y="3289206"/>
            <a:chExt cx="1074648" cy="803341"/>
          </a:xfrm>
        </p:grpSpPr>
        <p:sp>
          <p:nvSpPr>
            <p:cNvPr id="21" name="Line Callout 1 20"/>
            <p:cNvSpPr/>
            <p:nvPr/>
          </p:nvSpPr>
          <p:spPr>
            <a:xfrm>
              <a:off x="7696210" y="3289206"/>
              <a:ext cx="1074648" cy="803341"/>
            </a:xfrm>
            <a:prstGeom prst="borderCallout1">
              <a:avLst>
                <a:gd name="adj1" fmla="val 44425"/>
                <a:gd name="adj2" fmla="val 104798"/>
                <a:gd name="adj3" fmla="val 63746"/>
                <a:gd name="adj4" fmla="val 157991"/>
              </a:avLst>
            </a:pr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717920" y="3321774"/>
              <a:ext cx="931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Niigata </a:t>
              </a:r>
            </a:p>
            <a:p>
              <a:r>
                <a:rPr lang="en-US" sz="1000" dirty="0" smtClean="0"/>
                <a:t>  81 KM:  1.6%</a:t>
              </a:r>
            </a:p>
            <a:p>
              <a:r>
                <a:rPr lang="en-US" sz="1000" dirty="0" smtClean="0"/>
                <a:t>161 KM:  4.0%</a:t>
              </a:r>
            </a:p>
            <a:p>
              <a:r>
                <a:rPr lang="en-US" sz="1000" dirty="0" smtClean="0"/>
                <a:t>242 KM:  9.7%</a:t>
              </a:r>
              <a:endParaRPr lang="en-US" sz="1000" dirty="0"/>
            </a:p>
          </p:txBody>
        </p:sp>
      </p:grpSp>
      <p:grpSp>
        <p:nvGrpSpPr>
          <p:cNvPr id="13" name="Group 22"/>
          <p:cNvGrpSpPr/>
          <p:nvPr/>
        </p:nvGrpSpPr>
        <p:grpSpPr>
          <a:xfrm>
            <a:off x="4070634" y="5148244"/>
            <a:ext cx="1074648" cy="803341"/>
            <a:chOff x="7696210" y="3289206"/>
            <a:chExt cx="1074648" cy="803341"/>
          </a:xfrm>
        </p:grpSpPr>
        <p:sp>
          <p:nvSpPr>
            <p:cNvPr id="24" name="Line Callout 1 23"/>
            <p:cNvSpPr/>
            <p:nvPr/>
          </p:nvSpPr>
          <p:spPr>
            <a:xfrm>
              <a:off x="7696210" y="3289206"/>
              <a:ext cx="1074648" cy="803341"/>
            </a:xfrm>
            <a:prstGeom prst="borderCallout1">
              <a:avLst>
                <a:gd name="adj1" fmla="val -13681"/>
                <a:gd name="adj2" fmla="val 36111"/>
                <a:gd name="adj3" fmla="val -138949"/>
                <a:gd name="adj4" fmla="val 4456"/>
              </a:avLst>
            </a:pr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717920" y="3321774"/>
              <a:ext cx="931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Osaka</a:t>
              </a:r>
            </a:p>
            <a:p>
              <a:r>
                <a:rPr lang="en-US" sz="1000" dirty="0" smtClean="0"/>
                <a:t>  81 KM:  2.0%</a:t>
              </a:r>
            </a:p>
            <a:p>
              <a:r>
                <a:rPr lang="en-US" sz="1000" dirty="0" smtClean="0"/>
                <a:t>161 KM:  3.4%</a:t>
              </a:r>
            </a:p>
            <a:p>
              <a:r>
                <a:rPr lang="en-US" sz="1000" dirty="0" smtClean="0"/>
                <a:t>242 KM:  7.0%</a:t>
              </a:r>
              <a:endParaRPr lang="en-US" sz="1000" dirty="0"/>
            </a:p>
          </p:txBody>
        </p:sp>
      </p:grpSp>
      <p:grpSp>
        <p:nvGrpSpPr>
          <p:cNvPr id="14" name="Group 25"/>
          <p:cNvGrpSpPr/>
          <p:nvPr/>
        </p:nvGrpSpPr>
        <p:grpSpPr>
          <a:xfrm>
            <a:off x="746499" y="2920521"/>
            <a:ext cx="1074648" cy="803341"/>
            <a:chOff x="7696210" y="3289206"/>
            <a:chExt cx="1074648" cy="803341"/>
          </a:xfrm>
        </p:grpSpPr>
        <p:sp>
          <p:nvSpPr>
            <p:cNvPr id="27" name="Line Callout 1 26"/>
            <p:cNvSpPr/>
            <p:nvPr/>
          </p:nvSpPr>
          <p:spPr>
            <a:xfrm>
              <a:off x="7696210" y="3289206"/>
              <a:ext cx="1074648" cy="803341"/>
            </a:xfrm>
            <a:prstGeom prst="borderCallout1">
              <a:avLst>
                <a:gd name="adj1" fmla="val 106585"/>
                <a:gd name="adj2" fmla="val 25000"/>
                <a:gd name="adj3" fmla="val 292116"/>
                <a:gd name="adj4" fmla="val 4455"/>
              </a:avLst>
            </a:pr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717920" y="3321774"/>
              <a:ext cx="931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Nagasaki </a:t>
              </a:r>
            </a:p>
            <a:p>
              <a:r>
                <a:rPr lang="en-US" sz="1000" dirty="0" smtClean="0"/>
                <a:t>  81 KM:  1.2%</a:t>
              </a:r>
            </a:p>
            <a:p>
              <a:r>
                <a:rPr lang="en-US" sz="1000" dirty="0" smtClean="0"/>
                <a:t>161 KM:  5.3%</a:t>
              </a:r>
            </a:p>
            <a:p>
              <a:r>
                <a:rPr lang="en-US" sz="1000" dirty="0" smtClean="0"/>
                <a:t>242 KM: 9.8%</a:t>
              </a:r>
              <a:endParaRPr lang="en-US" sz="1000" dirty="0"/>
            </a:p>
          </p:txBody>
        </p:sp>
      </p:grpSp>
      <p:grpSp>
        <p:nvGrpSpPr>
          <p:cNvPr id="17" name="Group 28"/>
          <p:cNvGrpSpPr/>
          <p:nvPr/>
        </p:nvGrpSpPr>
        <p:grpSpPr>
          <a:xfrm>
            <a:off x="2485801" y="5487027"/>
            <a:ext cx="1074648" cy="803341"/>
            <a:chOff x="7696210" y="3289206"/>
            <a:chExt cx="1074648" cy="803341"/>
          </a:xfrm>
        </p:grpSpPr>
        <p:sp>
          <p:nvSpPr>
            <p:cNvPr id="30" name="Line Callout 1 29"/>
            <p:cNvSpPr/>
            <p:nvPr/>
          </p:nvSpPr>
          <p:spPr>
            <a:xfrm>
              <a:off x="7696210" y="3289206"/>
              <a:ext cx="1074648" cy="803341"/>
            </a:xfrm>
            <a:prstGeom prst="borderCallout1">
              <a:avLst>
                <a:gd name="adj1" fmla="val 18750"/>
                <a:gd name="adj2" fmla="val -8333"/>
                <a:gd name="adj3" fmla="val 50232"/>
                <a:gd name="adj4" fmla="val -68271"/>
              </a:avLst>
            </a:pr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717920" y="3321774"/>
              <a:ext cx="96725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Miyazaki</a:t>
              </a:r>
            </a:p>
            <a:p>
              <a:r>
                <a:rPr lang="en-US" sz="1000" dirty="0" smtClean="0"/>
                <a:t>  81 KM:  5.2%</a:t>
              </a:r>
            </a:p>
            <a:p>
              <a:r>
                <a:rPr lang="en-US" sz="1000" dirty="0" smtClean="0"/>
                <a:t>161 KM: 10.1%</a:t>
              </a:r>
            </a:p>
            <a:p>
              <a:r>
                <a:rPr lang="en-US" sz="1000" dirty="0" smtClean="0"/>
                <a:t>242 KM: 14.5%</a:t>
              </a:r>
              <a:endParaRPr lang="en-US" sz="1000" dirty="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553606" y="151971"/>
            <a:ext cx="8054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Earthquake Forecasts (Probability in %) for Eight Cities in Japan</a:t>
            </a:r>
          </a:p>
          <a:p>
            <a:pPr algn="ctr"/>
            <a:r>
              <a:rPr lang="en-US" sz="16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Probability of Magnitude ≥ 7  --  Within 4 Years from 3/16/2012 and Within 100 miles</a:t>
            </a:r>
          </a:p>
        </p:txBody>
      </p:sp>
      <p:pic>
        <p:nvPicPr>
          <p:cNvPr id="34" name="Picture 33" descr="Japan_4CitiesN_M7_100mi_48mos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 l="48219" t="9485" r="10507" b="69305"/>
              <a:stretch>
                <a:fillRect/>
              </a:stretch>
            </p:blipFill>
          </mc:Choice>
          <mc:Fallback>
            <p:blipFill>
              <a:blip r:embed="rId4"/>
              <a:srcRect l="48219" t="9485" r="10507" b="69305"/>
              <a:stretch>
                <a:fillRect/>
              </a:stretch>
            </p:blipFill>
          </mc:Fallback>
        </mc:AlternateContent>
        <p:spPr>
          <a:xfrm>
            <a:off x="5697911" y="4346184"/>
            <a:ext cx="1567765" cy="1042634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</p:pic>
      <p:pic>
        <p:nvPicPr>
          <p:cNvPr id="35" name="Picture 34" descr="Japan_4CitiesN_M7_100mi_48mos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 l="7631" t="32675" r="51781" b="43468"/>
              <a:stretch>
                <a:fillRect/>
              </a:stretch>
            </p:blipFill>
          </mc:Choice>
          <mc:Fallback>
            <p:blipFill>
              <a:blip r:embed="rId4"/>
              <a:srcRect l="7631" t="32675" r="51781" b="43468"/>
              <a:stretch>
                <a:fillRect/>
              </a:stretch>
            </p:blipFill>
          </mc:Fallback>
        </mc:AlternateContent>
        <p:spPr>
          <a:xfrm>
            <a:off x="4044187" y="1047065"/>
            <a:ext cx="1502602" cy="1143000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</p:pic>
      <p:pic>
        <p:nvPicPr>
          <p:cNvPr id="36" name="Picture 35" descr="Japan_4CitiesN_M7_100mi_48mos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 l="6946" t="9485" r="51757" b="69053"/>
              <a:stretch>
                <a:fillRect/>
              </a:stretch>
            </p:blipFill>
          </mc:Choice>
          <mc:Fallback>
            <p:blipFill>
              <a:blip r:embed="rId4"/>
              <a:srcRect l="6946" t="9485" r="51757" b="69053"/>
              <a:stretch>
                <a:fillRect/>
              </a:stretch>
            </p:blipFill>
          </mc:Fallback>
        </mc:AlternateContent>
        <p:spPr>
          <a:xfrm>
            <a:off x="7427034" y="3429000"/>
            <a:ext cx="1543893" cy="1038364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</p:pic>
      <p:pic>
        <p:nvPicPr>
          <p:cNvPr id="37" name="Picture 36" descr="Japan_4CitiesN_M7_100mi_48mos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 l="47862" t="31201" r="11144" b="43989"/>
              <a:stretch>
                <a:fillRect/>
              </a:stretch>
            </p:blipFill>
          </mc:Choice>
          <mc:Fallback>
            <p:blipFill>
              <a:blip r:embed="rId4"/>
              <a:srcRect l="47862" t="31201" r="11144" b="43989"/>
              <a:stretch>
                <a:fillRect/>
              </a:stretch>
            </p:blipFill>
          </mc:Fallback>
        </mc:AlternateContent>
        <p:spPr>
          <a:xfrm>
            <a:off x="7507947" y="1830943"/>
            <a:ext cx="1556426" cy="1218991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</p:pic>
      <p:pic>
        <p:nvPicPr>
          <p:cNvPr id="38" name="Picture 37" descr="Japan_4CitiesS_M7_100mi_48mos_3-16-2012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5"/>
              <a:srcRect l="6721" t="9659" r="51599" b="69201"/>
              <a:stretch>
                <a:fillRect/>
              </a:stretch>
            </p:blipFill>
          </mc:Choice>
          <mc:Fallback>
            <p:blipFill>
              <a:blip r:embed="rId6"/>
              <a:srcRect l="6721" t="9659" r="51599" b="69201"/>
              <a:stretch>
                <a:fillRect/>
              </a:stretch>
            </p:blipFill>
          </mc:Fallback>
        </mc:AlternateContent>
        <p:spPr>
          <a:xfrm>
            <a:off x="2070448" y="5393406"/>
            <a:ext cx="1596412" cy="1047872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</p:pic>
      <p:pic>
        <p:nvPicPr>
          <p:cNvPr id="39" name="Picture 38" descr="Japan_4CitiesS_M7_100mi_48mos_3-16-2012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5"/>
              <a:srcRect l="47902" t="9659" r="10215" b="68430"/>
              <a:stretch>
                <a:fillRect/>
              </a:stretch>
            </p:blipFill>
          </mc:Choice>
          <mc:Fallback>
            <p:blipFill>
              <a:blip r:embed="rId6"/>
              <a:srcRect l="47902" t="9659" r="10215" b="68430"/>
              <a:stretch>
                <a:fillRect/>
              </a:stretch>
            </p:blipFill>
          </mc:Fallback>
        </mc:AlternateContent>
        <p:spPr>
          <a:xfrm>
            <a:off x="1956281" y="1830943"/>
            <a:ext cx="1604168" cy="1086065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</p:pic>
      <p:pic>
        <p:nvPicPr>
          <p:cNvPr id="40" name="Picture 39" descr="Japan_4CitiesS_M7_100mi_48mos_3-16-2012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5"/>
              <a:srcRect l="47902" t="32341" r="10215" b="43965"/>
              <a:stretch>
                <a:fillRect/>
              </a:stretch>
            </p:blipFill>
          </mc:Choice>
          <mc:Fallback>
            <p:blipFill>
              <a:blip r:embed="rId6"/>
              <a:srcRect l="47902" t="32341" r="10215" b="43965"/>
              <a:stretch>
                <a:fillRect/>
              </a:stretch>
            </p:blipFill>
          </mc:Fallback>
        </mc:AlternateContent>
        <p:spPr>
          <a:xfrm>
            <a:off x="216979" y="2727209"/>
            <a:ext cx="1604168" cy="1174429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</p:pic>
      <p:pic>
        <p:nvPicPr>
          <p:cNvPr id="41" name="Picture 40" descr="Japan_4CitiesS_M7_100mi_48mos_3-16-2012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5"/>
              <a:srcRect l="7017" t="32341" r="51599" b="43965"/>
              <a:stretch>
                <a:fillRect/>
              </a:stretch>
            </p:blipFill>
          </mc:Choice>
          <mc:Fallback>
            <p:blipFill>
              <a:blip r:embed="rId6"/>
              <a:srcRect l="7017" t="32341" r="51599" b="43965"/>
              <a:stretch>
                <a:fillRect/>
              </a:stretch>
            </p:blipFill>
          </mc:Fallback>
        </mc:AlternateContent>
        <p:spPr>
          <a:xfrm>
            <a:off x="3865405" y="4932380"/>
            <a:ext cx="1585071" cy="1174429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</p:pic>
      <p:grpSp>
        <p:nvGrpSpPr>
          <p:cNvPr id="52" name="Group 51"/>
          <p:cNvGrpSpPr/>
          <p:nvPr/>
        </p:nvGrpSpPr>
        <p:grpSpPr>
          <a:xfrm>
            <a:off x="717852" y="900199"/>
            <a:ext cx="7970415" cy="4680264"/>
            <a:chOff x="717852" y="900199"/>
            <a:chExt cx="7970415" cy="4680264"/>
          </a:xfrm>
        </p:grpSpPr>
        <p:sp>
          <p:nvSpPr>
            <p:cNvPr id="43" name="TextBox 42"/>
            <p:cNvSpPr txBox="1"/>
            <p:nvPr/>
          </p:nvSpPr>
          <p:spPr>
            <a:xfrm>
              <a:off x="717852" y="2574745"/>
              <a:ext cx="66669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Neue Light"/>
                  <a:cs typeface="Helvetica Neue Light"/>
                </a:rPr>
                <a:t>15%</a:t>
              </a: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464091" y="1704532"/>
              <a:ext cx="66669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Neue Light"/>
                  <a:cs typeface="Helvetica Neue Light"/>
                </a:rPr>
                <a:t>11%</a:t>
              </a: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533804" y="900199"/>
              <a:ext cx="66669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Neue Light"/>
                  <a:cs typeface="Helvetica Neue Light"/>
                </a:rPr>
                <a:t>13%</a:t>
              </a: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021570" y="1704532"/>
              <a:ext cx="66669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Neue Light"/>
                  <a:cs typeface="Helvetica Neue Light"/>
                </a:rPr>
                <a:t>27%</a:t>
              </a: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564805" y="5211131"/>
              <a:ext cx="66669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Neue Light"/>
                  <a:cs typeface="Helvetica Neue Light"/>
                </a:rPr>
                <a:t>27%</a:t>
              </a: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404642" y="4778912"/>
              <a:ext cx="66669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Neue Light"/>
                  <a:cs typeface="Helvetica Neue Light"/>
                </a:rPr>
                <a:t>11%</a:t>
              </a: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169739" y="4161518"/>
              <a:ext cx="66669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Neue Light"/>
                  <a:cs typeface="Helvetica Neue Light"/>
                </a:rPr>
                <a:t>10%</a:t>
              </a: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941336" y="3291643"/>
              <a:ext cx="66669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Neue Light"/>
                  <a:cs typeface="Helvetica Neue Light"/>
                </a:rPr>
                <a:t>28%</a:t>
              </a: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03-18 at 11.40.41 AM.png"/>
          <p:cNvPicPr>
            <a:picLocks noChangeAspect="1"/>
          </p:cNvPicPr>
          <p:nvPr/>
        </p:nvPicPr>
        <p:blipFill>
          <a:blip r:embed="rId2"/>
          <a:srcRect l="1458" r="32658"/>
          <a:stretch>
            <a:fillRect/>
          </a:stretch>
        </p:blipFill>
        <p:spPr>
          <a:xfrm>
            <a:off x="401058" y="1828800"/>
            <a:ext cx="3809263" cy="5029200"/>
          </a:xfrm>
          <a:prstGeom prst="rect">
            <a:avLst/>
          </a:prstGeom>
        </p:spPr>
      </p:pic>
      <p:pic>
        <p:nvPicPr>
          <p:cNvPr id="3" name="Picture 2" descr="Screen shot 2012-03-18 at 11.40.55 AM.png"/>
          <p:cNvPicPr>
            <a:picLocks noChangeAspect="1"/>
          </p:cNvPicPr>
          <p:nvPr/>
        </p:nvPicPr>
        <p:blipFill>
          <a:blip r:embed="rId3"/>
          <a:srcRect l="3165"/>
          <a:stretch>
            <a:fillRect/>
          </a:stretch>
        </p:blipFill>
        <p:spPr>
          <a:xfrm>
            <a:off x="4697916" y="1828800"/>
            <a:ext cx="4283751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9016" y="334194"/>
            <a:ext cx="6989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Japan 4 Cities Forecast</a:t>
            </a:r>
          </a:p>
          <a:p>
            <a:pPr algn="ctr"/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Probability of M≥6.7, Within 12 Months, Distance ≤ 150 miles</a:t>
            </a:r>
          </a:p>
          <a:p>
            <a:pPr algn="ctr"/>
            <a:r>
              <a:rPr lang="en-US" sz="2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Blog posted July 30, 2010</a:t>
            </a:r>
            <a:endParaRPr lang="en-US" sz="2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/>
              <a:cs typeface="Helvetica Neue Ligh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289937" y="1828800"/>
            <a:ext cx="3016987" cy="1923365"/>
            <a:chOff x="5289937" y="1828800"/>
            <a:chExt cx="3016987" cy="1923365"/>
          </a:xfrm>
        </p:grpSpPr>
        <p:sp>
          <p:nvSpPr>
            <p:cNvPr id="5" name="TextBox 4"/>
            <p:cNvSpPr txBox="1"/>
            <p:nvPr/>
          </p:nvSpPr>
          <p:spPr>
            <a:xfrm>
              <a:off x="5289937" y="1828800"/>
              <a:ext cx="1078994" cy="646331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Tokyo:</a:t>
              </a:r>
            </a:p>
            <a:p>
              <a:pPr algn="ctr"/>
              <a:r>
                <a:rPr lang="en-US" dirty="0" smtClean="0"/>
                <a:t>16%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227930" y="1828800"/>
              <a:ext cx="1078994" cy="646331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Osaka:</a:t>
              </a:r>
            </a:p>
            <a:p>
              <a:pPr algn="ctr"/>
              <a:r>
                <a:rPr lang="en-US" dirty="0" smtClean="0"/>
                <a:t>10%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289937" y="3105834"/>
              <a:ext cx="1078994" cy="646331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Niigata:</a:t>
              </a:r>
            </a:p>
            <a:p>
              <a:pPr algn="ctr"/>
              <a:r>
                <a:rPr lang="en-US" dirty="0" smtClean="0"/>
                <a:t>8%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227930" y="3105834"/>
              <a:ext cx="1078994" cy="646331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Sendai:</a:t>
              </a:r>
            </a:p>
            <a:p>
              <a:pPr algn="ctr"/>
              <a:r>
                <a:rPr lang="en-US" dirty="0" smtClean="0"/>
                <a:t>13%</a:t>
              </a:r>
              <a:endParaRPr lang="en-US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ohoku Earthquake.mov">
            <a:hlinkClick r:id="" action="ppaction://media"/>
          </p:cNvPr>
          <p:cNvPicPr/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8171" y="6294142"/>
            <a:ext cx="8895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Probability of M&gt;6 Earthquake within 1 Year of Date</a:t>
            </a:r>
            <a:endParaRPr lang="en-US" sz="24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/>
              <a:cs typeface="Helvetica Neue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1327" y="2846841"/>
            <a:ext cx="27310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M9.1 Great Tohoku </a:t>
            </a:r>
          </a:p>
          <a:p>
            <a:pPr algn="ctr"/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Earthquake</a:t>
            </a:r>
          </a:p>
          <a:p>
            <a:pPr algn="ctr"/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March 11, 2011</a:t>
            </a: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/>
              <a:cs typeface="Helvetica Neue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5626" y="4583140"/>
            <a:ext cx="2091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Movie produced on March 8, 2011 </a:t>
            </a:r>
          </a:p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by W. Graves and J.R. Holliday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/>
              <a:cs typeface="Helvetica Neue Ligh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0-12-12.png.gif"/>
          <p:cNvPicPr>
            <a:picLocks noChangeAspect="1"/>
          </p:cNvPicPr>
          <p:nvPr/>
        </p:nvPicPr>
        <p:blipFill>
          <a:blip r:embed="rId2"/>
          <a:srcRect l="30740" t="4699" r="23443" b="6022"/>
          <a:stretch>
            <a:fillRect/>
          </a:stretch>
        </p:blipFill>
        <p:spPr>
          <a:xfrm>
            <a:off x="124083" y="3485089"/>
            <a:ext cx="2234377" cy="3265487"/>
          </a:xfrm>
          <a:prstGeom prst="rect">
            <a:avLst/>
          </a:prstGeom>
        </p:spPr>
      </p:pic>
      <p:pic>
        <p:nvPicPr>
          <p:cNvPr id="5" name="Picture 4" descr="2011-01-11.png.gif"/>
          <p:cNvPicPr>
            <a:picLocks noChangeAspect="1"/>
          </p:cNvPicPr>
          <p:nvPr/>
        </p:nvPicPr>
        <p:blipFill>
          <a:blip r:embed="rId3"/>
          <a:srcRect l="32306" t="4699" r="23835" b="6250"/>
          <a:stretch>
            <a:fillRect/>
          </a:stretch>
        </p:blipFill>
        <p:spPr>
          <a:xfrm>
            <a:off x="2387148" y="3474348"/>
            <a:ext cx="2138891" cy="3257132"/>
          </a:xfrm>
          <a:prstGeom prst="rect">
            <a:avLst/>
          </a:prstGeom>
        </p:spPr>
      </p:pic>
      <p:pic>
        <p:nvPicPr>
          <p:cNvPr id="6" name="Picture 5" descr="2011-02-10.png.gif"/>
          <p:cNvPicPr>
            <a:picLocks noChangeAspect="1"/>
          </p:cNvPicPr>
          <p:nvPr/>
        </p:nvPicPr>
        <p:blipFill>
          <a:blip r:embed="rId4"/>
          <a:srcRect l="31915" t="5482" r="23835" b="6250"/>
          <a:stretch>
            <a:fillRect/>
          </a:stretch>
        </p:blipFill>
        <p:spPr>
          <a:xfrm>
            <a:off x="4562451" y="3483896"/>
            <a:ext cx="2157988" cy="3228488"/>
          </a:xfrm>
          <a:prstGeom prst="rect">
            <a:avLst/>
          </a:prstGeom>
        </p:spPr>
      </p:pic>
      <p:pic>
        <p:nvPicPr>
          <p:cNvPr id="7" name="Picture 6" descr="2011-03-12.png.gif"/>
          <p:cNvPicPr>
            <a:picLocks noChangeAspect="1"/>
          </p:cNvPicPr>
          <p:nvPr/>
        </p:nvPicPr>
        <p:blipFill>
          <a:blip r:embed="rId5"/>
          <a:srcRect l="31523" t="4177" r="24031" b="6250"/>
          <a:stretch>
            <a:fillRect/>
          </a:stretch>
        </p:blipFill>
        <p:spPr>
          <a:xfrm>
            <a:off x="6720439" y="3426607"/>
            <a:ext cx="2167538" cy="32762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0939" y="85939"/>
            <a:ext cx="4612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Great Tohoku Earthquake:</a:t>
            </a:r>
          </a:p>
          <a:p>
            <a:pPr algn="ctr"/>
            <a:r>
              <a:rPr lang="en-US" sz="2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Could it have been triggered by </a:t>
            </a:r>
          </a:p>
          <a:p>
            <a:pPr algn="ctr"/>
            <a:r>
              <a:rPr lang="en-US" sz="2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another earthquake?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2247" y="182306"/>
            <a:ext cx="1489944" cy="32004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706548" y="1289008"/>
            <a:ext cx="3303823" cy="4892364"/>
            <a:chOff x="706548" y="1289008"/>
            <a:chExt cx="3303823" cy="4892364"/>
          </a:xfrm>
        </p:grpSpPr>
        <p:grpSp>
          <p:nvGrpSpPr>
            <p:cNvPr id="14" name="Group 13"/>
            <p:cNvGrpSpPr/>
            <p:nvPr/>
          </p:nvGrpSpPr>
          <p:grpSpPr>
            <a:xfrm>
              <a:off x="706548" y="1289008"/>
              <a:ext cx="3303823" cy="4678619"/>
              <a:chOff x="706548" y="1289008"/>
              <a:chExt cx="3303823" cy="4678619"/>
            </a:xfrm>
          </p:grpSpPr>
          <p:cxnSp>
            <p:nvCxnSpPr>
              <p:cNvPr id="13" name="Straight Arrow Connector 12"/>
              <p:cNvCxnSpPr>
                <a:cxnSpLocks noChangeAspect="1"/>
              </p:cNvCxnSpPr>
              <p:nvPr/>
            </p:nvCxnSpPr>
            <p:spPr>
              <a:xfrm rot="16200000" flipH="1">
                <a:off x="177440" y="4071019"/>
                <a:ext cx="3151459" cy="641757"/>
              </a:xfrm>
              <a:prstGeom prst="straightConnector1">
                <a:avLst/>
              </a:prstGeom>
              <a:ln w="476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706548" y="1289008"/>
                <a:ext cx="3303823" cy="15696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Trigger event may have been a M7.4 earthquake that occurred on December 21, 2010, 100 km east of the Ogasawara Islands, on the </a:t>
                </a:r>
                <a:r>
                  <a:rPr lang="en-US" sz="1600" dirty="0" err="1" smtClean="0"/>
                  <a:t>Izu</a:t>
                </a:r>
                <a:r>
                  <a:rPr lang="en-US" sz="1600" dirty="0" smtClean="0"/>
                  <a:t>-Bonin-Mariana trench (e.g., east of Iwo-Jima and Chichi-Jima, Japan</a:t>
                </a:r>
                <a:endParaRPr lang="en-US" sz="1600" dirty="0"/>
              </a:p>
            </p:txBody>
          </p:sp>
        </p:grpSp>
        <p:sp>
          <p:nvSpPr>
            <p:cNvPr id="12" name="Oval 11"/>
            <p:cNvSpPr>
              <a:spLocks noChangeAspect="1"/>
            </p:cNvSpPr>
            <p:nvPr/>
          </p:nvSpPr>
          <p:spPr>
            <a:xfrm>
              <a:off x="2015889" y="5998492"/>
              <a:ext cx="182880" cy="182880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2-01-06.png.gif"/>
          <p:cNvPicPr>
            <a:picLocks noChangeAspect="1"/>
          </p:cNvPicPr>
          <p:nvPr/>
        </p:nvPicPr>
        <p:blipFill>
          <a:blip r:embed="rId2"/>
          <a:srcRect l="31954" t="4873" r="23874" b="6996"/>
          <a:stretch>
            <a:fillRect/>
          </a:stretch>
        </p:blipFill>
        <p:spPr>
          <a:xfrm>
            <a:off x="4941412" y="334187"/>
            <a:ext cx="4039067" cy="60440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2849" y="1728226"/>
            <a:ext cx="420915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Izu</a:t>
            </a:r>
            <a:r>
              <a:rPr 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-Bonin-Mariana</a:t>
            </a:r>
          </a:p>
          <a:p>
            <a:pPr algn="ctr"/>
            <a:r>
              <a:rPr 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Arc Forecast for the Next Year from 2012/01/06 </a:t>
            </a:r>
          </a:p>
          <a:p>
            <a:pPr algn="ctr"/>
            <a:endParaRPr lang="en-US" sz="32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/>
              <a:cs typeface="Helvetica Neue Light"/>
            </a:endParaRPr>
          </a:p>
          <a:p>
            <a:pPr algn="ctr"/>
            <a:r>
              <a:rPr lang="en-US" sz="32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Risk of another great earthquake and tsunami?</a:t>
            </a:r>
            <a:endParaRPr lang="en-US" sz="32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/>
              <a:cs typeface="Helvetica Neue Ligh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CA-NV TimeSeries_3-15-2012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 l="6127" t="12639" r="10298" b="45146"/>
              <a:stretch>
                <a:fillRect/>
              </a:stretch>
            </p:blipFill>
          </mc:Choice>
          <mc:Fallback>
            <p:blipFill>
              <a:blip r:embed="rId4"/>
              <a:srcRect l="6127" t="12639" r="10298" b="45146"/>
              <a:stretch>
                <a:fillRect/>
              </a:stretch>
            </p:blipFill>
          </mc:Fallback>
        </mc:AlternateContent>
        <p:spPr>
          <a:xfrm>
            <a:off x="-27287" y="71345"/>
            <a:ext cx="5754917" cy="37618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078" y="3987823"/>
            <a:ext cx="2078923" cy="26801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06560" y="189201"/>
            <a:ext cx="35666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California EQ Forecast Advanced Technology</a:t>
            </a:r>
          </a:p>
          <a:p>
            <a:pPr algn="ctr"/>
            <a:r>
              <a:rPr lang="en-US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(Open Hazards Group</a:t>
            </a:r>
            <a:r>
              <a:rPr 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)</a:t>
            </a:r>
            <a:endParaRPr lang="en-US" b="1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/>
              <a:cs typeface="Helvetica Neue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3629" y="332786"/>
            <a:ext cx="4535768" cy="584776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800000"/>
                </a:solidFill>
              </a:rPr>
              <a:t>Optimized 12 month California-Nevada forecast:</a:t>
            </a:r>
          </a:p>
          <a:p>
            <a:pPr algn="ctr"/>
            <a:r>
              <a:rPr lang="en-US" sz="1600" dirty="0" smtClean="0">
                <a:solidFill>
                  <a:srgbClr val="800000"/>
                </a:solidFill>
              </a:rPr>
              <a:t>Probabilities (%)  vs.  Time for Magnitude ≥ 6</a:t>
            </a:r>
            <a:endParaRPr lang="en-US" sz="1600" dirty="0">
              <a:solidFill>
                <a:srgbClr val="800000"/>
              </a:solidFill>
            </a:endParaRPr>
          </a:p>
        </p:txBody>
      </p:sp>
      <p:grpSp>
        <p:nvGrpSpPr>
          <p:cNvPr id="2" name="Group 27"/>
          <p:cNvGrpSpPr/>
          <p:nvPr/>
        </p:nvGrpSpPr>
        <p:grpSpPr>
          <a:xfrm>
            <a:off x="6248400" y="4077893"/>
            <a:ext cx="2895600" cy="2206905"/>
            <a:chOff x="6248400" y="4077893"/>
            <a:chExt cx="2895600" cy="2206905"/>
          </a:xfrm>
        </p:grpSpPr>
        <p:pic>
          <p:nvPicPr>
            <p:cNvPr id="27" name="Picture 26" descr="CA-NV-Mex_TROC_M6_Msmall3.5_6mo_1980-201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6"/>
                <a:srcRect l="12614" t="26667" r="9739" b="28351"/>
                <a:stretch>
                  <a:fillRect/>
                </a:stretch>
              </p:blipFill>
            </mc:Choice>
            <mc:Fallback>
              <p:blipFill>
                <a:blip r:embed="rId7"/>
                <a:srcRect l="12614" t="26667" r="9739" b="28351"/>
                <a:stretch>
                  <a:fillRect/>
                </a:stretch>
              </p:blipFill>
            </mc:Fallback>
          </mc:AlternateContent>
          <p:spPr>
            <a:xfrm>
              <a:off x="6350511" y="4077893"/>
              <a:ext cx="2793489" cy="2094307"/>
            </a:xfrm>
            <a:prstGeom prst="rect">
              <a:avLst/>
            </a:prstGeom>
          </p:spPr>
        </p:pic>
        <p:grpSp>
          <p:nvGrpSpPr>
            <p:cNvPr id="4" name="Group 23"/>
            <p:cNvGrpSpPr/>
            <p:nvPr/>
          </p:nvGrpSpPr>
          <p:grpSpPr>
            <a:xfrm>
              <a:off x="6248400" y="4876800"/>
              <a:ext cx="2670104" cy="1407998"/>
              <a:chOff x="6322358" y="4913708"/>
              <a:chExt cx="2670104" cy="1407998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7435050" y="5401428"/>
                <a:ext cx="1557412" cy="553998"/>
              </a:xfrm>
              <a:prstGeom prst="rect">
                <a:avLst/>
              </a:prstGeom>
              <a:solidFill>
                <a:srgbClr val="CCFFCC"/>
              </a:solidFill>
              <a:ln>
                <a:solidFill>
                  <a:schemeClr val="tx1"/>
                </a:solidFill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smtClean="0"/>
                  <a:t>Temporal Receiver Operating Characteristic</a:t>
                </a:r>
              </a:p>
              <a:p>
                <a:pPr algn="ctr"/>
                <a:r>
                  <a:rPr lang="en-US" sz="1000" dirty="0" smtClean="0"/>
                  <a:t>1980-present</a:t>
                </a:r>
                <a:endParaRPr lang="en-US" sz="1000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342089" y="6075485"/>
                <a:ext cx="1050413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 smtClean="0"/>
                  <a:t>False Alarm Rate</a:t>
                </a:r>
                <a:endParaRPr lang="en-US" sz="1000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 rot="16200000">
                <a:off x="6130375" y="5105691"/>
                <a:ext cx="630188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 smtClean="0"/>
                  <a:t>Hit  Rate</a:t>
                </a:r>
                <a:endParaRPr lang="en-US" sz="1000" dirty="0"/>
              </a:p>
            </p:txBody>
          </p:sp>
        </p:grpSp>
      </p:grpSp>
      <p:sp>
        <p:nvSpPr>
          <p:cNvPr id="17" name="TextBox 16"/>
          <p:cNvSpPr txBox="1"/>
          <p:nvPr/>
        </p:nvSpPr>
        <p:spPr>
          <a:xfrm>
            <a:off x="5914456" y="1436980"/>
            <a:ext cx="2920146" cy="1631216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Optimal forecasts via </a:t>
            </a:r>
            <a:r>
              <a:rPr lang="en-US" sz="2000" dirty="0" err="1" smtClean="0"/>
              <a:t>backtesting</a:t>
            </a:r>
            <a:r>
              <a:rPr lang="en-US" sz="2000" dirty="0" smtClean="0"/>
              <a:t>, using </a:t>
            </a:r>
          </a:p>
          <a:p>
            <a:pPr algn="ctr"/>
            <a:r>
              <a:rPr lang="en-US" sz="2000" dirty="0" smtClean="0"/>
              <a:t>common validation and verification testing procedures.</a:t>
            </a:r>
            <a:endParaRPr lang="en-US" sz="20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2209800" y="3679023"/>
            <a:ext cx="4206380" cy="3092209"/>
            <a:chOff x="2209800" y="3679023"/>
            <a:chExt cx="4206380" cy="3092209"/>
          </a:xfrm>
        </p:grpSpPr>
        <p:grpSp>
          <p:nvGrpSpPr>
            <p:cNvPr id="5" name="Group 25"/>
            <p:cNvGrpSpPr/>
            <p:nvPr/>
          </p:nvGrpSpPr>
          <p:grpSpPr>
            <a:xfrm>
              <a:off x="2209800" y="3679023"/>
              <a:ext cx="4206380" cy="3092209"/>
              <a:chOff x="2209800" y="3679023"/>
              <a:chExt cx="4206380" cy="3092209"/>
            </a:xfrm>
          </p:grpSpPr>
          <p:pic>
            <p:nvPicPr>
              <p:cNvPr id="20" name="Picture 19" descr="CA-NV-Mex_attr-rel_M6_Msmall3.5_6mo_1985-2011.pdf"/>
              <p:cNvPicPr>
                <a:picLocks noChangeAspect="1"/>
              </p:cNvPicPr>
              <p:nvPr/>
            </p:nvPicPr>
            <mc:AlternateContent>
              <mc:Choice xmlns:ma="http://schemas.microsoft.com/office/mac/drawingml/2008/main" Requires="ma">
                <p:blipFill>
                  <a:blip r:embed="rId8"/>
                  <a:srcRect l="9739" t="26667" r="9739" b="27592"/>
                  <a:stretch>
                    <a:fillRect/>
                  </a:stretch>
                </p:blipFill>
              </mc:Choice>
              <mc:Fallback>
                <p:blipFill>
                  <a:blip r:embed="rId9"/>
                  <a:srcRect l="9739" t="26667" r="9739" b="27592"/>
                  <a:stretch>
                    <a:fillRect/>
                  </a:stretch>
                </p:blipFill>
              </mc:Fallback>
            </mc:AlternateContent>
            <p:spPr>
              <a:xfrm>
                <a:off x="2209800" y="3679023"/>
                <a:ext cx="4206380" cy="3092209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2743200" y="4038600"/>
                <a:ext cx="1568415" cy="830997"/>
              </a:xfrm>
              <a:prstGeom prst="rect">
                <a:avLst/>
              </a:prstGeom>
              <a:solidFill>
                <a:srgbClr val="CCFFCC"/>
              </a:solidFill>
              <a:ln>
                <a:solidFill>
                  <a:schemeClr val="tx1"/>
                </a:solidFill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Scatter Plot</a:t>
                </a:r>
              </a:p>
              <a:p>
                <a:pPr algn="ctr"/>
                <a:r>
                  <a:rPr lang="en-US" sz="1400" dirty="0" smtClean="0"/>
                  <a:t>1980-present</a:t>
                </a:r>
              </a:p>
              <a:p>
                <a:pPr lvl="0" algn="ctr"/>
                <a:r>
                  <a:rPr lang="en-US" sz="1000" dirty="0" smtClean="0">
                    <a:solidFill>
                      <a:prstClr val="black"/>
                    </a:solidFill>
                  </a:rPr>
                  <a:t>Observed Frequency vs. Computed Probability</a:t>
                </a:r>
                <a:endParaRPr lang="en-US" sz="1400" dirty="0"/>
              </a:p>
            </p:txBody>
          </p:sp>
          <p:pic>
            <p:nvPicPr>
              <p:cNvPr id="25" name="Picture 24" descr="CA-NV-Mex_Hist_M6_Msmall3.5_6mo_1980-2011.pdf"/>
              <p:cNvPicPr>
                <a:picLocks noChangeAspect="1"/>
              </p:cNvPicPr>
              <p:nvPr/>
            </p:nvPicPr>
            <mc:AlternateContent>
              <mc:Choice xmlns:ma="http://schemas.microsoft.com/office/mac/drawingml/2008/main" Requires="ma">
                <p:blipFill>
                  <a:blip r:embed="rId10"/>
                  <a:srcRect l="12614" t="28889" r="14248" b="28351"/>
                  <a:stretch>
                    <a:fillRect/>
                  </a:stretch>
                </p:blipFill>
              </mc:Choice>
              <mc:Fallback>
                <p:blipFill>
                  <a:blip r:embed="rId11"/>
                  <a:srcRect l="12614" t="28889" r="14248" b="28351"/>
                  <a:stretch>
                    <a:fillRect/>
                  </a:stretch>
                </p:blipFill>
              </mc:Fallback>
            </mc:AlternateContent>
            <p:spPr>
              <a:xfrm>
                <a:off x="4572000" y="5181600"/>
                <a:ext cx="1611382" cy="1219200"/>
              </a:xfrm>
              <a:prstGeom prst="rect">
                <a:avLst/>
              </a:prstGeom>
            </p:spPr>
          </p:pic>
        </p:grpSp>
        <p:sp>
          <p:nvSpPr>
            <p:cNvPr id="21" name="Rectangle 20"/>
            <p:cNvSpPr/>
            <p:nvPr/>
          </p:nvSpPr>
          <p:spPr>
            <a:xfrm>
              <a:off x="3050877" y="3761859"/>
              <a:ext cx="2802173" cy="1336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183382" y="3429000"/>
            <a:ext cx="2651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800000"/>
                </a:solidFill>
              </a:rPr>
              <a:t>Forecast Date: 2012/03/15</a:t>
            </a:r>
            <a:endParaRPr lang="en-US" sz="1400" dirty="0">
              <a:solidFill>
                <a:srgbClr val="800000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2-03-19 at 9.02.57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642" y="757876"/>
            <a:ext cx="6350249" cy="608349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320318" y="1556358"/>
            <a:ext cx="3122400" cy="766308"/>
          </a:xfrm>
          <a:prstGeom prst="line">
            <a:avLst/>
          </a:prstGeom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686509" y="2262924"/>
            <a:ext cx="1120788" cy="630182"/>
          </a:xfrm>
          <a:prstGeom prst="line">
            <a:avLst/>
          </a:prstGeom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408858" y="5360239"/>
            <a:ext cx="1009377" cy="531005"/>
          </a:xfrm>
          <a:prstGeom prst="line">
            <a:avLst/>
          </a:prstGeom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10800000" flipV="1">
            <a:off x="5246117" y="5148756"/>
            <a:ext cx="1475107" cy="1218130"/>
          </a:xfrm>
          <a:prstGeom prst="line">
            <a:avLst/>
          </a:prstGeom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A_4Cities_3-16-2012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 l="47960" t="31820" r="9913" b="43621"/>
              <a:stretch>
                <a:fillRect/>
              </a:stretch>
            </p:blipFill>
          </mc:Choice>
          <mc:Fallback>
            <p:blipFill>
              <a:blip r:embed="rId4"/>
              <a:srcRect l="47960" t="31820" r="9913" b="43621"/>
              <a:stretch>
                <a:fillRect/>
              </a:stretch>
            </p:blipFill>
          </mc:Fallback>
        </mc:AlternateContent>
        <p:spPr>
          <a:xfrm>
            <a:off x="6169073" y="4101971"/>
            <a:ext cx="2787590" cy="2103120"/>
          </a:xfrm>
          <a:prstGeom prst="rect">
            <a:avLst/>
          </a:prstGeom>
          <a:solidFill>
            <a:schemeClr val="bg1"/>
          </a:solidFill>
          <a:ln>
            <a:solidFill>
              <a:srgbClr val="000090"/>
            </a:solidFill>
          </a:ln>
        </p:spPr>
      </p:pic>
      <p:pic>
        <p:nvPicPr>
          <p:cNvPr id="6" name="Picture 5" descr="CA_4Cities_3-16-2012.pdf"/>
          <p:cNvPicPr>
            <a:picLocks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 l="7446" t="32443" r="51838" b="43621"/>
              <a:stretch>
                <a:fillRect/>
              </a:stretch>
            </p:blipFill>
          </mc:Choice>
          <mc:Fallback>
            <p:blipFill>
              <a:blip r:embed="rId4"/>
              <a:srcRect l="7446" t="32443" r="51838" b="43621"/>
              <a:stretch>
                <a:fillRect/>
              </a:stretch>
            </p:blipFill>
          </mc:Fallback>
        </mc:AlternateContent>
        <p:spPr>
          <a:xfrm>
            <a:off x="1044456" y="4788023"/>
            <a:ext cx="2740318" cy="1975104"/>
          </a:xfrm>
          <a:prstGeom prst="rect">
            <a:avLst/>
          </a:prstGeom>
          <a:solidFill>
            <a:schemeClr val="bg1"/>
          </a:solidFill>
          <a:ln>
            <a:solidFill>
              <a:srgbClr val="000090"/>
            </a:solidFill>
          </a:ln>
        </p:spPr>
      </p:pic>
      <p:pic>
        <p:nvPicPr>
          <p:cNvPr id="3" name="Picture 2" descr="CA_4Cities_3-16-2012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 l="7054" t="10065" r="51954" b="68755"/>
              <a:stretch>
                <a:fillRect/>
              </a:stretch>
            </p:blipFill>
          </mc:Choice>
          <mc:Fallback>
            <p:blipFill>
              <a:blip r:embed="rId4"/>
              <a:srcRect l="7054" t="10065" r="51954" b="68755"/>
              <a:stretch>
                <a:fillRect/>
              </a:stretch>
            </p:blipFill>
          </mc:Fallback>
        </mc:AlternateContent>
        <p:spPr>
          <a:xfrm>
            <a:off x="1951556" y="2711686"/>
            <a:ext cx="2735032" cy="1828800"/>
          </a:xfrm>
          <a:prstGeom prst="rect">
            <a:avLst/>
          </a:prstGeom>
          <a:solidFill>
            <a:schemeClr val="bg1"/>
          </a:solidFill>
          <a:ln>
            <a:solidFill>
              <a:srgbClr val="000090"/>
            </a:solidFill>
          </a:ln>
        </p:spPr>
      </p:pic>
      <p:pic>
        <p:nvPicPr>
          <p:cNvPr id="5" name="Picture 4" descr="CA_4Cities_3-16-2012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 l="48652" t="10065" r="11145" b="68599"/>
              <a:stretch>
                <a:fillRect/>
              </a:stretch>
            </p:blipFill>
          </mc:Choice>
          <mc:Fallback>
            <p:blipFill>
              <a:blip r:embed="rId4"/>
              <a:srcRect l="48652" t="10065" r="11145" b="68599"/>
              <a:stretch>
                <a:fillRect/>
              </a:stretch>
            </p:blipFill>
          </mc:Fallback>
        </mc:AlternateContent>
        <p:spPr>
          <a:xfrm>
            <a:off x="5198371" y="1693265"/>
            <a:ext cx="2662721" cy="1828800"/>
          </a:xfrm>
          <a:prstGeom prst="rect">
            <a:avLst/>
          </a:prstGeom>
          <a:solidFill>
            <a:schemeClr val="bg1"/>
          </a:solidFill>
          <a:ln>
            <a:solidFill>
              <a:srgbClr val="000090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612182" y="27907"/>
            <a:ext cx="7921907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California Four Cities Forecast</a:t>
            </a:r>
          </a:p>
          <a:p>
            <a:pPr algn="ctr"/>
            <a:r>
              <a:rPr lang="en-US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Probability of M ≥ 7, Distance ≤ 150 Miles, Within 12 Months</a:t>
            </a:r>
            <a:endParaRPr lang="en-US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/>
              <a:cs typeface="Helvetica Neue Ligh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2578130" y="1556358"/>
            <a:ext cx="5595489" cy="3592398"/>
            <a:chOff x="2578130" y="1556358"/>
            <a:chExt cx="5595489" cy="3592398"/>
          </a:xfrm>
        </p:grpSpPr>
        <p:sp>
          <p:nvSpPr>
            <p:cNvPr id="12" name="TextBox 11"/>
            <p:cNvSpPr txBox="1"/>
            <p:nvPr/>
          </p:nvSpPr>
          <p:spPr>
            <a:xfrm>
              <a:off x="3198806" y="2488813"/>
              <a:ext cx="830728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Neue Light"/>
                  <a:cs typeface="Helvetica Neue Light"/>
                </a:rPr>
                <a:t>12%</a:t>
              </a:r>
              <a:endPara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578130" y="4687091"/>
              <a:ext cx="830728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Neue Light"/>
                  <a:cs typeface="Helvetica Neue Light"/>
                </a:rPr>
                <a:t>16%</a:t>
              </a:r>
              <a:endPara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512163" y="1556358"/>
              <a:ext cx="830728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Neue Light"/>
                  <a:cs typeface="Helvetica Neue Light"/>
                </a:rPr>
                <a:t>11%</a:t>
              </a:r>
              <a:endPara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342891" y="3947522"/>
              <a:ext cx="830728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Neue Light"/>
                  <a:cs typeface="Helvetica Neue Light"/>
                </a:rPr>
                <a:t>15%</a:t>
              </a:r>
              <a:endPara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s-110311-japan-quake-23.grid-9x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119187"/>
            <a:ext cx="6934200" cy="461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16047" y="5699452"/>
            <a:ext cx="19156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800000"/>
                </a:solidFill>
              </a:rPr>
              <a:t>Image Courtesy NHK</a:t>
            </a:r>
            <a:endParaRPr lang="en-US" sz="1000" dirty="0">
              <a:solidFill>
                <a:srgbClr val="800000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In Summary</a:t>
            </a:r>
            <a:endParaRPr lang="en-US" sz="3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/>
              <a:cs typeface="Helvetica Neue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5252" y="1699846"/>
            <a:ext cx="7353496" cy="2964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800"/>
              </a:spcBef>
              <a:buFont typeface="Arial"/>
              <a:buChar char="•"/>
            </a:pPr>
            <a:r>
              <a:rPr lang="en-US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Earthquake risk changes in real time</a:t>
            </a:r>
          </a:p>
          <a:p>
            <a:pPr marL="228600" indent="-228600">
              <a:spcBef>
                <a:spcPts val="800"/>
              </a:spcBef>
              <a:buFont typeface="Arial"/>
              <a:buChar char="•"/>
            </a:pPr>
            <a:r>
              <a:rPr lang="en-US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Tohoku earthquake may have been triggered by a M7.4 event 600 km away</a:t>
            </a:r>
          </a:p>
          <a:p>
            <a:pPr marL="228600" indent="-228600">
              <a:spcBef>
                <a:spcPts val="800"/>
              </a:spcBef>
              <a:buFont typeface="Arial"/>
              <a:buChar char="•"/>
            </a:pPr>
            <a:r>
              <a:rPr lang="en-US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Risk of an M7 earthquake in California is largest in southern California</a:t>
            </a:r>
            <a:endParaRPr lang="en-US" sz="2400" dirty="0" smtClean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/>
              <a:cs typeface="Helvetica Neue Light"/>
            </a:endParaRPr>
          </a:p>
          <a:p>
            <a:pPr marL="228600" indent="-228600">
              <a:spcBef>
                <a:spcPts val="800"/>
              </a:spcBef>
            </a:pPr>
            <a:r>
              <a:rPr lang="en-US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 </a:t>
            </a:r>
            <a:endParaRPr lang="en-US" sz="2400" dirty="0" smtClean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/>
              <a:cs typeface="Helvetica Neue Light"/>
            </a:endParaRPr>
          </a:p>
          <a:p>
            <a:pPr>
              <a:spcBef>
                <a:spcPts val="800"/>
              </a:spcBef>
            </a:pPr>
            <a:endParaRPr lang="en-US" sz="1600" dirty="0" smtClean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/>
              <a:cs typeface="Helvetica Neue Light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Topics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/>
              <a:cs typeface="Helvetica Neue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Earthquakes and other Catastrophes</a:t>
            </a:r>
          </a:p>
          <a:p>
            <a:r>
              <a:rPr lang="en-US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Risk Management as Currently Practiced</a:t>
            </a:r>
          </a:p>
          <a:p>
            <a:r>
              <a:rPr lang="en-US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Forecasting</a:t>
            </a:r>
            <a:endParaRPr lang="en-US" dirty="0" smtClean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/>
              <a:cs typeface="Helvetica Neue Light"/>
            </a:endParaRPr>
          </a:p>
          <a:p>
            <a:r>
              <a:rPr lang="en-US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Risk </a:t>
            </a:r>
            <a:r>
              <a:rPr lang="en-US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Management</a:t>
            </a:r>
          </a:p>
          <a:p>
            <a:pPr>
              <a:buNone/>
            </a:pPr>
            <a:endParaRPr lang="en-US" dirty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/>
              <a:cs typeface="Helvetica Neue Light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R_III_2011_HalfYear_NatCat_Review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08155" y="228048"/>
            <a:ext cx="3612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Impacts</a:t>
            </a:r>
          </a:p>
          <a:p>
            <a:pPr algn="ctr"/>
            <a:r>
              <a:rPr lang="en-US" sz="16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Loss Trends (Munich Re, 2011)</a:t>
            </a:r>
            <a:endParaRPr lang="en-US" sz="16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R_III_2011_HalfYear_NatCat_Review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1267" y="2069007"/>
            <a:ext cx="3580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Does not include Hurricane Irene or the M5.8 Virginia earthquake</a:t>
            </a:r>
            <a:endParaRPr 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/>
              <a:cs typeface="Helvetica Neue Light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1-half-year-natural-catastrophe-review-usa_en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91267" y="2154939"/>
            <a:ext cx="3580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Does not include Hurricane Irene or the M5.8 Virginia earthquake</a:t>
            </a:r>
            <a:endParaRPr 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/>
              <a:cs typeface="Helvetica Neue Ligh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unich Re Disasters 2011_11_11_app1_en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6350" y="12700"/>
            <a:ext cx="9131300" cy="68326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unich Re Disasters 2011_11_11_app1_en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6350" y="12700"/>
            <a:ext cx="9131300" cy="6832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6673</TotalTime>
  <Words>1056</Words>
  <Application>Microsoft Macintosh PowerPoint</Application>
  <PresentationFormat>On-screen Show (4:3)</PresentationFormat>
  <Paragraphs>191</Paragraphs>
  <Slides>30</Slides>
  <Notes>8</Notes>
  <HiddenSlides>0</HiddenSlides>
  <MMClips>1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Earthquake Forecasting and Risk</vt:lpstr>
      <vt:lpstr>Slide 2</vt:lpstr>
      <vt:lpstr>Slide 3</vt:lpstr>
      <vt:lpstr>Topics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Risk Management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A New Data Driven Earthquake Forecast Operational Earthquake Forecasting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In Summary</vt:lpstr>
    </vt:vector>
  </TitlesOfParts>
  <Company>UCDAVIS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Richter Scale for the Markets</dc:title>
  <dc:creator>John Rundle</dc:creator>
  <cp:lastModifiedBy>John Rundle</cp:lastModifiedBy>
  <cp:revision>92</cp:revision>
  <dcterms:created xsi:type="dcterms:W3CDTF">2012-03-29T16:17:13Z</dcterms:created>
  <dcterms:modified xsi:type="dcterms:W3CDTF">2012-03-29T16:20:42Z</dcterms:modified>
</cp:coreProperties>
</file>